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7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83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0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8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1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7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8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5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4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1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2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C2A4-D64C-483E-BBA0-1A7CF6BD642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F995-37D5-4600-A854-F9B6F5209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7"/>
          <a:stretch/>
        </p:blipFill>
        <p:spPr>
          <a:xfrm>
            <a:off x="-1670782" y="0"/>
            <a:ext cx="1083167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16666" y="-123825"/>
            <a:ext cx="40798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dirty="0" smtClean="0">
                <a:latin typeface="Jikharev" pitchFamily="2" charset="0"/>
              </a:rPr>
              <a:t>Салют, </a:t>
            </a:r>
            <a:endParaRPr lang="ru-RU" sz="9600" dirty="0">
              <a:latin typeface="Jikharev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83889" y="1369635"/>
            <a:ext cx="52052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dirty="0" smtClean="0">
                <a:latin typeface="Jikharev" pitchFamily="2" charset="0"/>
              </a:rPr>
              <a:t>Пионерия!</a:t>
            </a:r>
            <a:endParaRPr lang="ru-RU" sz="9600" dirty="0">
              <a:latin typeface="Jikhare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04" y="4723571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52575" y="21789"/>
            <a:ext cx="75247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 smtClean="0">
                <a:latin typeface="Jikharev" pitchFamily="2" charset="0"/>
              </a:rPr>
              <a:t>19 мая </a:t>
            </a:r>
            <a:r>
              <a:rPr lang="ru-RU" sz="5400" dirty="0" smtClean="0">
                <a:latin typeface="Jikharev" pitchFamily="2" charset="0"/>
              </a:rPr>
              <a:t>–</a:t>
            </a:r>
            <a:r>
              <a:rPr lang="ru-RU" sz="5000" dirty="0" smtClean="0">
                <a:latin typeface="Jikharev" pitchFamily="2" charset="0"/>
              </a:rPr>
              <a:t> день рождения пионерской организации имени В. И. Ленина </a:t>
            </a:r>
          </a:p>
          <a:p>
            <a:pPr algn="ctr"/>
            <a:r>
              <a:rPr lang="ru-RU" sz="5000" dirty="0" smtClean="0">
                <a:latin typeface="Jikharev" pitchFamily="2" charset="0"/>
              </a:rPr>
              <a:t>или День пионерии. </a:t>
            </a:r>
            <a:endParaRPr lang="ru-RU" sz="5000" dirty="0">
              <a:latin typeface="Jikharev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6425" y="3571046"/>
            <a:ext cx="57999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latin typeface="Jikharev" pitchFamily="2" charset="0"/>
              </a:rPr>
              <a:t>Этот день связан с датой создания пионерии – 19 мая 1922 г., </a:t>
            </a:r>
          </a:p>
          <a:p>
            <a:pPr algn="ctr"/>
            <a:r>
              <a:rPr lang="ru-RU" sz="3000" dirty="0" smtClean="0">
                <a:latin typeface="Jikharev" pitchFamily="2" charset="0"/>
              </a:rPr>
              <a:t>когда на 2-й всероссийской конференции комсомола было принято решение о повсеместном создании пионерских отрядов.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172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04" y="4723571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62050" y="374988"/>
            <a:ext cx="79049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effectLst/>
                <a:latin typeface="Jikharev" pitchFamily="2" charset="0"/>
              </a:rPr>
              <a:t>Пионерская организация была создана для детей в возрасте от 9 до 14  лет.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21 января 1924  г. организации было присвоено имя В. И. Ленина,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а до этого она именовалась в честь Спартака. В 1926 году организация переименована во «Всесоюзную пионерскую организацию имени В.И. Ленина».</a:t>
            </a:r>
            <a:r>
              <a:rPr lang="ru-RU" sz="2000" dirty="0" smtClean="0">
                <a:effectLst/>
                <a:latin typeface="Jikharev" pitchFamily="2" charset="0"/>
              </a:rPr>
              <a:t/>
            </a:r>
            <a:br>
              <a:rPr lang="ru-RU" sz="2000" dirty="0" smtClean="0">
                <a:effectLst/>
                <a:latin typeface="Jikharev" pitchFamily="2" charset="0"/>
              </a:rPr>
            </a:br>
            <a:r>
              <a:rPr lang="ru-RU" sz="2000" dirty="0" smtClean="0">
                <a:latin typeface="Jikharev" pitchFamily="2" charset="0"/>
              </a:rPr>
              <a:t>Весной 1927 года был выпущен первый номер газеты «Пионерская правда», разработано Положение о символах, атрибутах и лозунгах.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Пионеры участвовали во всех значимых для страны событиях.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Они боролись с неграмотностью, помогали в борьбе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с детской беспризорностью, организовывали субботники.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В </a:t>
            </a:r>
            <a:r>
              <a:rPr lang="ru-RU" sz="2000" dirty="0">
                <a:latin typeface="Jikharev" pitchFamily="2" charset="0"/>
              </a:rPr>
              <a:t>годы Великой Отечественной войны организовалось массовое тимуровское движение. Пионеры собирали средства в фонд обороны, работали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на </a:t>
            </a:r>
            <a:r>
              <a:rPr lang="ru-RU" sz="2000" dirty="0">
                <a:latin typeface="Jikharev" pitchFamily="2" charset="0"/>
              </a:rPr>
              <a:t>предприятиях и на колхозных полях, </a:t>
            </a:r>
            <a:r>
              <a:rPr lang="ru-RU" sz="2000" dirty="0" smtClean="0">
                <a:latin typeface="Jikharev" pitchFamily="2" charset="0"/>
              </a:rPr>
              <a:t>помогали </a:t>
            </a:r>
            <a:r>
              <a:rPr lang="ru-RU" sz="2000" dirty="0">
                <a:latin typeface="Jikharev" pitchFamily="2" charset="0"/>
              </a:rPr>
              <a:t>семьям фронтовиков, собирали лекарственные травы, металлолом, </a:t>
            </a:r>
            <a:r>
              <a:rPr lang="ru-RU" sz="2000" dirty="0" smtClean="0">
                <a:latin typeface="Jikharev" pitchFamily="2" charset="0"/>
              </a:rPr>
              <a:t>дежурили </a:t>
            </a:r>
            <a:r>
              <a:rPr lang="ru-RU" sz="2000" dirty="0">
                <a:latin typeface="Jikharev" pitchFamily="2" charset="0"/>
              </a:rPr>
              <a:t>в госпиталях, </a:t>
            </a:r>
            <a:r>
              <a:rPr lang="ru-RU" sz="2000" dirty="0" smtClean="0">
                <a:latin typeface="Jikharev" pitchFamily="2" charset="0"/>
              </a:rPr>
              <a:t>помогали ухаживать за ранеными бойцами.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Многие подростки-пионеры сражались с врагом на фронте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и в партизанских отрядах.  </a:t>
            </a:r>
            <a:endParaRPr lang="ru-RU" sz="2000" dirty="0">
              <a:latin typeface="Jikhare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04" y="4723571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95824" y="1172946"/>
            <a:ext cx="42758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Jikharev" pitchFamily="2" charset="0"/>
              </a:rPr>
              <a:t>Красный галстук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>
                <a:latin typeface="Jikharev" pitchFamily="2" charset="0"/>
              </a:rPr>
              <a:t>Пионерский галстук был символом принадлежности к пионерской </a:t>
            </a:r>
            <a:r>
              <a:rPr lang="ru-RU" sz="2000" dirty="0" smtClean="0">
                <a:latin typeface="Jikharev" pitchFamily="2" charset="0"/>
              </a:rPr>
              <a:t>организации. </a:t>
            </a:r>
            <a:r>
              <a:rPr lang="ru-RU" sz="2000" dirty="0">
                <a:latin typeface="Jikharev" pitchFamily="2" charset="0"/>
              </a:rPr>
              <a:t>Галстук пионера — частица революционного Красного знамени. Галстук создатели пионерии переняли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у </a:t>
            </a:r>
            <a:r>
              <a:rPr lang="ru-RU" sz="2000" dirty="0">
                <a:latin typeface="Jikharev" pitchFamily="2" charset="0"/>
              </a:rPr>
              <a:t>мирового детского движения, правда,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у </a:t>
            </a:r>
            <a:r>
              <a:rPr lang="ru-RU" sz="2000" dirty="0">
                <a:latin typeface="Jikharev" pitchFamily="2" charset="0"/>
              </a:rPr>
              <a:t>скаутов цвет мог различаться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в </a:t>
            </a:r>
            <a:r>
              <a:rPr lang="ru-RU" sz="2000" dirty="0">
                <a:latin typeface="Jikharev" pitchFamily="2" charset="0"/>
              </a:rPr>
              <a:t>зависимости от страны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или </a:t>
            </a:r>
            <a:r>
              <a:rPr lang="ru-RU" sz="2000" dirty="0">
                <a:latin typeface="Jikharev" pitchFamily="2" charset="0"/>
              </a:rPr>
              <a:t>организации.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6950" y="22979"/>
            <a:ext cx="58007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4562">
            <a:off x="2031276" y="936787"/>
            <a:ext cx="2361688" cy="45509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66950" y="4939155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Jikharev" pitchFamily="2" charset="0"/>
              </a:rPr>
              <a:t>Три конца галстука сим­волизировали нерушимую связь трёх по­колений: коммунистов, комсомольцев, и пионеров. Галстук завязывался специ­альным узлом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и </a:t>
            </a:r>
            <a:r>
              <a:rPr lang="ru-RU" sz="2000" dirty="0">
                <a:latin typeface="Jikharev" pitchFamily="2" charset="0"/>
              </a:rPr>
              <a:t>его носил каждый пионер. </a:t>
            </a:r>
          </a:p>
        </p:txBody>
      </p:sp>
    </p:spTree>
    <p:extLst>
      <p:ext uri="{BB962C8B-B14F-4D97-AF65-F5344CB8AC3E}">
        <p14:creationId xmlns:p14="http://schemas.microsoft.com/office/powerpoint/2010/main" val="28921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04" y="4723571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38574" y="1646612"/>
            <a:ext cx="513314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Jikharev" pitchFamily="2" charset="0"/>
              </a:rPr>
              <a:t>Пионерский значок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Пионерский значок представляет собой изображение пятиконечной красной звезды (символ единства трудящихся пяти континентов) с профилем В.И. Ленина в центре, выше верхних лучей звезды пионерский костёр 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с тремя языками пламени (символ единства поколений коммунистов — комсомольцев — пионеров). Значок пионеров — преемник символа скаутов. </a:t>
            </a:r>
            <a:endParaRPr lang="ru-RU" sz="2000" dirty="0">
              <a:latin typeface="Jikharev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7350" y="70604"/>
            <a:ext cx="731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6" y="1647825"/>
            <a:ext cx="2698714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04" y="4786247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14825" y="162919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Jikharev" pitchFamily="2" charset="0"/>
              </a:rPr>
              <a:t>Пионерский салют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>
                <a:latin typeface="Jikharev" pitchFamily="2" charset="0"/>
              </a:rPr>
              <a:t>Салют – приветствие пионеров. </a:t>
            </a:r>
            <a:r>
              <a:rPr lang="ru-RU" sz="2000" dirty="0" smtClean="0">
                <a:latin typeface="Jikharev" pitchFamily="2" charset="0"/>
              </a:rPr>
              <a:t> Поднимая согнутую </a:t>
            </a:r>
            <a:r>
              <a:rPr lang="ru-RU" sz="2000" dirty="0">
                <a:latin typeface="Jikharev" pitchFamily="2" charset="0"/>
              </a:rPr>
              <a:t>под углом правую руку с плотно сжатыми пальцами над </a:t>
            </a:r>
            <a:r>
              <a:rPr lang="ru-RU" sz="2000" dirty="0" smtClean="0">
                <a:latin typeface="Jikharev" pitchFamily="2" charset="0"/>
              </a:rPr>
              <a:t>головой, </a:t>
            </a:r>
            <a:r>
              <a:rPr lang="ru-RU" sz="2000" dirty="0">
                <a:latin typeface="Jikharev" pitchFamily="2" charset="0"/>
              </a:rPr>
              <a:t>пионер</a:t>
            </a:r>
            <a:r>
              <a:rPr lang="ru-RU" sz="2000" dirty="0" smtClean="0">
                <a:latin typeface="Jikharev" pitchFamily="2" charset="0"/>
              </a:rPr>
              <a:t> демонстрировал, </a:t>
            </a:r>
            <a:r>
              <a:rPr lang="ru-RU" sz="2000" dirty="0">
                <a:latin typeface="Jikharev" pitchFamily="2" charset="0"/>
              </a:rPr>
              <a:t>что ставит общественные интересы выше личных</a:t>
            </a:r>
            <a:r>
              <a:rPr lang="ru-RU" sz="2000" dirty="0" smtClean="0">
                <a:latin typeface="Jikharev" pitchFamily="2" charset="0"/>
              </a:rPr>
              <a:t>.</a:t>
            </a:r>
            <a:endParaRPr lang="ru-RU" sz="2000" dirty="0">
              <a:latin typeface="Jikharev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7350" y="80129"/>
            <a:ext cx="731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62"/>
          <a:stretch/>
        </p:blipFill>
        <p:spPr>
          <a:xfrm>
            <a:off x="1324871" y="3363956"/>
            <a:ext cx="4375095" cy="350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754" y="1723196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71850" y="4427912"/>
            <a:ext cx="55142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Jikharev" pitchFamily="2" charset="0"/>
              </a:rPr>
              <a:t>Пионерское знамя </a:t>
            </a:r>
            <a:endParaRPr lang="ru-RU" sz="2000" b="1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Красное полот­нище</a:t>
            </a:r>
            <a:r>
              <a:rPr lang="ru-RU" sz="2000" dirty="0">
                <a:latin typeface="Jikharev" pitchFamily="2" charset="0"/>
              </a:rPr>
              <a:t>, на котором были изображены пио­нерский значок и девиз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«</a:t>
            </a:r>
            <a:r>
              <a:rPr lang="ru-RU" sz="2000" dirty="0">
                <a:latin typeface="Jikharev" pitchFamily="2" charset="0"/>
              </a:rPr>
              <a:t>К борьбе за дело Коммунистической партии Советского Союза будь готов!».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К </a:t>
            </a:r>
            <a:r>
              <a:rPr lang="ru-RU" sz="2000" dirty="0">
                <a:latin typeface="Jikharev" pitchFamily="2" charset="0"/>
              </a:rPr>
              <a:t>главному знамени Всесоюзной пионерской организации были приколоты два ордена Ленина.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7350" y="61079"/>
            <a:ext cx="731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1" y="1176397"/>
            <a:ext cx="4178834" cy="368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679" y="4963497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19626" y="1824097"/>
            <a:ext cx="42520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Jikharev" pitchFamily="2" charset="0"/>
              </a:rPr>
              <a:t>Пионерский горн </a:t>
            </a:r>
            <a:endParaRPr lang="ru-RU" sz="2000" b="1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Это нечто </a:t>
            </a:r>
            <a:r>
              <a:rPr lang="ru-RU" sz="2000" dirty="0">
                <a:latin typeface="Jikharev" pitchFamily="2" charset="0"/>
              </a:rPr>
              <a:t>большее, чем просто музыкальный инструмент.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Его </a:t>
            </a:r>
            <a:r>
              <a:rPr lang="ru-RU" sz="2000" dirty="0">
                <a:latin typeface="Jikharev" pitchFamily="2" charset="0"/>
              </a:rPr>
              <a:t>звуки – это особый призыв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к </a:t>
            </a:r>
            <a:r>
              <a:rPr lang="ru-RU" sz="2000" dirty="0">
                <a:latin typeface="Jikharev" pitchFamily="2" charset="0"/>
              </a:rPr>
              <a:t>пио­нерам, к их единению,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к </a:t>
            </a:r>
            <a:r>
              <a:rPr lang="ru-RU" sz="2000" dirty="0">
                <a:latin typeface="Jikharev" pitchFamily="2" charset="0"/>
              </a:rPr>
              <a:t>деятельности, направленной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на </a:t>
            </a:r>
            <a:r>
              <a:rPr lang="ru-RU" sz="2000" dirty="0">
                <a:latin typeface="Jikharev" pitchFamily="2" charset="0"/>
              </a:rPr>
              <a:t>защиту Родины, слу­жению добру. Горн созывает ребят на сбор, линейку, приветствует вынос зна­мени. </a:t>
            </a:r>
            <a:endParaRPr lang="ru-RU" sz="2000" dirty="0" smtClean="0">
              <a:latin typeface="Jikharev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7350" y="70604"/>
            <a:ext cx="731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t="27796" r="50860" b="16185"/>
          <a:stretch/>
        </p:blipFill>
        <p:spPr>
          <a:xfrm>
            <a:off x="1257299" y="1113835"/>
            <a:ext cx="4019550" cy="38614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43025" y="5063259"/>
            <a:ext cx="65436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Jikharev" pitchFamily="2" charset="0"/>
              </a:rPr>
              <a:t>Сигнал горна слышит и понимает каждый пионер.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Горнист </a:t>
            </a:r>
            <a:r>
              <a:rPr lang="ru-RU" sz="2000" dirty="0">
                <a:latin typeface="Jikharev" pitchFamily="2" charset="0"/>
              </a:rPr>
              <a:t>отряда должен уметь выполнять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строевые </a:t>
            </a:r>
            <a:r>
              <a:rPr lang="ru-RU" sz="2000" dirty="0">
                <a:latin typeface="Jikharev" pitchFamily="2" charset="0"/>
              </a:rPr>
              <a:t>приёмы с горном и подавать сигналы: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«</a:t>
            </a:r>
            <a:r>
              <a:rPr lang="ru-RU" sz="2000" dirty="0">
                <a:latin typeface="Jikharev" pitchFamily="2" charset="0"/>
              </a:rPr>
              <a:t>Слушайте все», «Походный марш», «На линейку», «Тревога».</a:t>
            </a:r>
          </a:p>
        </p:txBody>
      </p:sp>
    </p:spTree>
    <p:extLst>
      <p:ext uri="{BB962C8B-B14F-4D97-AF65-F5344CB8AC3E}">
        <p14:creationId xmlns:p14="http://schemas.microsoft.com/office/powerpoint/2010/main" val="2252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679" y="4963497"/>
            <a:ext cx="1295318" cy="1962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t="4246" r="26246"/>
          <a:stretch/>
        </p:blipFill>
        <p:spPr>
          <a:xfrm>
            <a:off x="19049" y="9964"/>
            <a:ext cx="1990726" cy="68227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69356" y="4803295"/>
            <a:ext cx="42520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Jikharev" pitchFamily="2" charset="0"/>
              </a:rPr>
              <a:t>Пионерский барабан</a:t>
            </a:r>
          </a:p>
          <a:p>
            <a:pPr algn="ctr"/>
            <a:r>
              <a:rPr lang="ru-RU" sz="2000" dirty="0" smtClean="0">
                <a:latin typeface="Jikharev" pitchFamily="2" charset="0"/>
              </a:rPr>
              <a:t>Барабан </a:t>
            </a:r>
            <a:r>
              <a:rPr lang="ru-RU" sz="2000" dirty="0">
                <a:latin typeface="Jikharev" pitchFamily="2" charset="0"/>
              </a:rPr>
              <a:t>сопровождал строй во время походов, шествий, парадов. </a:t>
            </a:r>
            <a:endParaRPr lang="ru-RU" sz="2000" dirty="0" smtClean="0">
              <a:latin typeface="Jikharev" pitchFamily="2" charset="0"/>
            </a:endParaRPr>
          </a:p>
          <a:p>
            <a:pPr algn="ctr"/>
            <a:r>
              <a:rPr lang="ru-RU" sz="2000" dirty="0" smtClean="0">
                <a:latin typeface="Jikharev" pitchFamily="2" charset="0"/>
              </a:rPr>
              <a:t>Барабан­щик </a:t>
            </a:r>
            <a:r>
              <a:rPr lang="ru-RU" sz="2000" dirty="0">
                <a:latin typeface="Jikharev" pitchFamily="2" charset="0"/>
              </a:rPr>
              <a:t>отряда должен был уметь выполнять строевые приемы, исполнять «Марш», «Дробь».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7350" y="61079"/>
            <a:ext cx="73143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АТРИБУТЫ </a:t>
            </a:r>
            <a:endParaRPr lang="ru-RU" sz="3200" b="1" dirty="0" smtClean="0">
              <a:solidFill>
                <a:srgbClr val="000000"/>
              </a:solidFill>
              <a:latin typeface="Jikharev" pitchFamily="2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ПИОНЕРСКОЙ </a:t>
            </a:r>
            <a:r>
              <a:rPr lang="ru-RU" sz="3200" b="1" dirty="0">
                <a:solidFill>
                  <a:srgbClr val="000000"/>
                </a:solidFill>
                <a:latin typeface="Jikharev" pitchFamily="2" charset="0"/>
                <a:ea typeface="Courier New" panose="02070309020205020404" pitchFamily="49" charset="0"/>
              </a:rPr>
              <a:t>ОРГАНИЗАЦИИ</a:t>
            </a:r>
            <a:endParaRPr lang="ru-RU" sz="3200" b="1" dirty="0">
              <a:solidFill>
                <a:srgbClr val="000000"/>
              </a:solidFill>
              <a:effectLst/>
              <a:latin typeface="Jikharev" pitchFamily="2" charset="0"/>
              <a:ea typeface="Courier New" panose="02070309020205020404" pitchFamily="49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22222" r="8739" b="21111"/>
          <a:stretch/>
        </p:blipFill>
        <p:spPr>
          <a:xfrm>
            <a:off x="5709245" y="1857960"/>
            <a:ext cx="2710027" cy="23425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8" r="30424"/>
          <a:stretch/>
        </p:blipFill>
        <p:spPr>
          <a:xfrm>
            <a:off x="1657350" y="1281085"/>
            <a:ext cx="3086100" cy="3338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3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419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Jikharev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Смоленская областная детская библиотека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Александровна</dc:creator>
  <cp:lastModifiedBy>Елена Александровна</cp:lastModifiedBy>
  <cp:revision>18</cp:revision>
  <dcterms:created xsi:type="dcterms:W3CDTF">2020-05-19T09:50:33Z</dcterms:created>
  <dcterms:modified xsi:type="dcterms:W3CDTF">2021-05-19T07:32:48Z</dcterms:modified>
</cp:coreProperties>
</file>