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4" r:id="rId2"/>
    <p:sldId id="256" r:id="rId3"/>
    <p:sldId id="257" r:id="rId4"/>
    <p:sldId id="258" r:id="rId5"/>
    <p:sldId id="259"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9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16.03.2021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16.03.2021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16.03.2021</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844824"/>
            <a:ext cx="8424936" cy="2448272"/>
          </a:xfrm>
        </p:spPr>
        <p:txBody>
          <a:bodyPr/>
          <a:lstStyle/>
          <a:p>
            <a:pPr>
              <a:lnSpc>
                <a:spcPts val="2500"/>
              </a:lnSpc>
            </a:pPr>
            <a:r>
              <a:rPr lang="ru-RU" sz="3200" b="1" dirty="0" smtClean="0"/>
              <a:t>Презентацию подготовила: Амельченко Анна Сергеевна, 17 лет                                              </a:t>
            </a:r>
            <a:br>
              <a:rPr lang="ru-RU" sz="3200" b="1" dirty="0" smtClean="0"/>
            </a:br>
            <a:r>
              <a:rPr lang="ru-RU" sz="3200" b="1" dirty="0" smtClean="0"/>
              <a:t>МБУК «</a:t>
            </a:r>
            <a:r>
              <a:rPr lang="ru-RU" sz="3200" b="1" dirty="0" err="1" smtClean="0"/>
              <a:t>Кардымовская</a:t>
            </a:r>
            <a:r>
              <a:rPr lang="ru-RU" sz="3200" b="1" dirty="0" smtClean="0"/>
              <a:t> ЦБС»</a:t>
            </a:r>
            <a:br>
              <a:rPr lang="ru-RU" sz="3200" b="1" dirty="0" smtClean="0"/>
            </a:br>
            <a:r>
              <a:rPr lang="ru-RU" sz="3200" b="1" dirty="0" err="1" smtClean="0"/>
              <a:t>Мольковская</a:t>
            </a:r>
            <a:r>
              <a:rPr lang="ru-RU" sz="3200" b="1" dirty="0" smtClean="0"/>
              <a:t> сельская библиотека </a:t>
            </a:r>
            <a:endParaRPr lang="ru-RU" sz="3200" b="1" dirty="0"/>
          </a:p>
        </p:txBody>
      </p:sp>
    </p:spTree>
    <p:extLst>
      <p:ext uri="{BB962C8B-B14F-4D97-AF65-F5344CB8AC3E}">
        <p14:creationId xmlns:p14="http://schemas.microsoft.com/office/powerpoint/2010/main" val="91956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484784"/>
            <a:ext cx="7774632" cy="4536504"/>
          </a:xfrm>
        </p:spPr>
        <p:txBody>
          <a:bodyPr>
            <a:noAutofit/>
          </a:bodyPr>
          <a:lstStyle/>
          <a:p>
            <a:r>
              <a:rPr lang="ru-RU" sz="3200" b="1" dirty="0" smtClean="0"/>
              <a:t>Литературный праздник «Свет под книжной обложкой», посвящённый Дню православной книги</a:t>
            </a:r>
            <a:br>
              <a:rPr lang="ru-RU" sz="3200" b="1" dirty="0" smtClean="0"/>
            </a:br>
            <a:r>
              <a:rPr lang="ru-RU" sz="3200" b="1" dirty="0"/>
              <a:t/>
            </a:r>
            <a:br>
              <a:rPr lang="ru-RU" sz="3200" b="1" dirty="0"/>
            </a:br>
            <a:r>
              <a:rPr lang="ru-RU" sz="3200" b="1" dirty="0" smtClean="0"/>
              <a:t/>
            </a:r>
            <a:br>
              <a:rPr lang="ru-RU" sz="3200" b="1" dirty="0" smtClean="0"/>
            </a:br>
            <a:r>
              <a:rPr lang="ru-RU" sz="3200" b="1" dirty="0" smtClean="0"/>
              <a:t/>
            </a:r>
            <a:br>
              <a:rPr lang="ru-RU" sz="3200" b="1" dirty="0" smtClean="0"/>
            </a:br>
            <a:r>
              <a:rPr lang="ru-RU" sz="3200" b="1" dirty="0" smtClean="0"/>
              <a:t>«Моё святое имя»</a:t>
            </a:r>
            <a:r>
              <a:rPr lang="ru-RU" sz="3200" b="1" dirty="0"/>
              <a:t/>
            </a:r>
            <a:br>
              <a:rPr lang="ru-RU" sz="3200" b="1" dirty="0"/>
            </a:br>
            <a:r>
              <a:rPr lang="ru-RU" sz="3200" b="1" dirty="0" smtClean="0"/>
              <a:t/>
            </a:r>
            <a:br>
              <a:rPr lang="ru-RU" sz="3200" b="1" dirty="0" smtClean="0"/>
            </a:br>
            <a:r>
              <a:rPr lang="ru-RU" sz="3200" b="1" dirty="0"/>
              <a:t/>
            </a:r>
            <a:br>
              <a:rPr lang="ru-RU" sz="3200" b="1" dirty="0"/>
            </a:br>
            <a:endParaRPr lang="ru-RU" sz="3200" b="1" dirty="0"/>
          </a:p>
        </p:txBody>
      </p:sp>
    </p:spTree>
    <p:extLst>
      <p:ext uri="{BB962C8B-B14F-4D97-AF65-F5344CB8AC3E}">
        <p14:creationId xmlns:p14="http://schemas.microsoft.com/office/powerpoint/2010/main" val="2156661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76672"/>
            <a:ext cx="3600399" cy="6084574"/>
          </a:xfrm>
        </p:spPr>
        <p:txBody>
          <a:bodyPr/>
          <a:lstStyle/>
          <a:p>
            <a:pPr>
              <a:lnSpc>
                <a:spcPts val="2500"/>
              </a:lnSpc>
            </a:pPr>
            <a:r>
              <a:rPr lang="ru-RU" sz="1400" dirty="0">
                <a:effectLst/>
                <a:latin typeface="Arial Black" panose="020B0A04020102020204" pitchFamily="34" charset="0"/>
              </a:rPr>
              <a:t>Анна – древнееврейское имя, в переводе означающее «благодать». В библейские времена это имя прославили святая пророчица Анна, мать пророка Самуила, и святая Анна Пророчица, присутствовавшая при сретении </a:t>
            </a:r>
            <a:r>
              <a:rPr lang="ru-RU" sz="1400" dirty="0" err="1">
                <a:effectLst/>
                <a:latin typeface="Arial Black" panose="020B0A04020102020204" pitchFamily="34" charset="0"/>
              </a:rPr>
              <a:t>Богомладенца</a:t>
            </a:r>
            <a:r>
              <a:rPr lang="ru-RU" sz="1400" dirty="0">
                <a:effectLst/>
                <a:latin typeface="Arial Black" panose="020B0A04020102020204" pitchFamily="34" charset="0"/>
              </a:rPr>
              <a:t> Иисуса святым праведным старцем </a:t>
            </a:r>
            <a:r>
              <a:rPr lang="ru-RU" sz="1400" dirty="0" err="1">
                <a:effectLst/>
                <a:latin typeface="Arial Black" panose="020B0A04020102020204" pitchFamily="34" charset="0"/>
              </a:rPr>
              <a:t>Симеоном</a:t>
            </a:r>
            <a:r>
              <a:rPr lang="ru-RU" sz="1400" dirty="0">
                <a:effectLst/>
                <a:latin typeface="Arial Black" panose="020B0A04020102020204" pitchFamily="34" charset="0"/>
              </a:rPr>
              <a:t>. Ещё большую благодать стяжала святая Анна, ставшая матерью Божественной Отроковицы Марии. Она была особенно почитаема на Руси. Многие монастыри и храмы были названы в честь ее святого имени и в честь зачатия ею Пресвятой Богородицы.</a:t>
            </a:r>
            <a:endParaRPr lang="ru-RU" sz="1400" dirty="0">
              <a:latin typeface="Arial Black" panose="020B0A04020102020204" pitchFamily="34" charset="0"/>
            </a:endParaRPr>
          </a:p>
        </p:txBody>
      </p:sp>
      <p:pic>
        <p:nvPicPr>
          <p:cNvPr id="1026" name="Picture 2" descr="https://cs2.livemaster.ru/storage/7e/48/01d5a869de58e4436ee1d654d60a--kartiny-i-panno-svyataya-anna-prorochit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14547"/>
            <a:ext cx="4637319" cy="592276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04048" y="6237312"/>
            <a:ext cx="2853666" cy="369332"/>
          </a:xfrm>
          <a:prstGeom prst="rect">
            <a:avLst/>
          </a:prstGeom>
        </p:spPr>
        <p:txBody>
          <a:bodyPr wrap="none">
            <a:spAutoFit/>
          </a:bodyPr>
          <a:lstStyle/>
          <a:p>
            <a:r>
              <a:rPr lang="ru-RU" i="1" dirty="0" smtClean="0"/>
              <a:t>   Святая </a:t>
            </a:r>
            <a:r>
              <a:rPr lang="ru-RU" i="1" dirty="0"/>
              <a:t>Анна Пророчица</a:t>
            </a:r>
          </a:p>
        </p:txBody>
      </p:sp>
    </p:spTree>
    <p:extLst>
      <p:ext uri="{BB962C8B-B14F-4D97-AF65-F5344CB8AC3E}">
        <p14:creationId xmlns:p14="http://schemas.microsoft.com/office/powerpoint/2010/main" val="213172756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88640"/>
            <a:ext cx="4464496" cy="6480720"/>
          </a:xfrm>
        </p:spPr>
        <p:txBody>
          <a:bodyPr/>
          <a:lstStyle/>
          <a:p>
            <a:pPr>
              <a:lnSpc>
                <a:spcPts val="2500"/>
              </a:lnSpc>
            </a:pPr>
            <a:r>
              <a:rPr lang="ru-RU" sz="1400" dirty="0">
                <a:effectLst/>
                <a:latin typeface="Arial Black" panose="020B0A04020102020204" pitchFamily="34" charset="0"/>
              </a:rPr>
              <a:t>Пророчицу упоминают, когда описывают внесение младенца Иисуса во храм его родителями. Вместе со старицей младенца принял </a:t>
            </a:r>
            <a:r>
              <a:rPr lang="ru-RU" sz="1400" dirty="0" err="1">
                <a:effectLst/>
                <a:latin typeface="Arial Black" panose="020B0A04020102020204" pitchFamily="34" charset="0"/>
              </a:rPr>
              <a:t>Симион</a:t>
            </a:r>
            <a:r>
              <a:rPr lang="ru-RU" sz="1400" dirty="0">
                <a:effectLst/>
                <a:latin typeface="Arial Black" panose="020B0A04020102020204" pitchFamily="34" charset="0"/>
              </a:rPr>
              <a:t>, которого называют </a:t>
            </a:r>
            <a:r>
              <a:rPr lang="ru-RU" sz="1400" dirty="0" err="1">
                <a:effectLst/>
                <a:latin typeface="Arial Black" panose="020B0A04020102020204" pitchFamily="34" charset="0"/>
              </a:rPr>
              <a:t>Богоприимцем</a:t>
            </a:r>
            <a:r>
              <a:rPr lang="ru-RU" sz="1400" dirty="0">
                <a:effectLst/>
                <a:latin typeface="Arial Black" panose="020B0A04020102020204" pitchFamily="34" charset="0"/>
              </a:rPr>
              <a:t>. Оба святых упоминаются одновременно. Их цитирует Священное писание. Старцы причислены к лику святых сразу после кончины. Пророчица к моменту появления на пороге храма родителей Христа вела праведный образ жизни, жила при храме. Ее житие было подробно описано Дмитрием Ростовским. Пророчица является покровительницей младенцев. К ней обращаются, когда просят о здравии </a:t>
            </a:r>
            <a:r>
              <a:rPr lang="ru-RU" sz="1400" dirty="0" smtClean="0">
                <a:effectLst/>
                <a:latin typeface="Arial Black" panose="020B0A04020102020204" pitchFamily="34" charset="0"/>
              </a:rPr>
              <a:t>детей. </a:t>
            </a:r>
            <a:r>
              <a:rPr lang="ru-RU" sz="1400" dirty="0">
                <a:effectLst/>
                <a:latin typeface="Arial Black" panose="020B0A04020102020204" pitchFamily="34" charset="0"/>
              </a:rPr>
              <a:t>Пророчицу традиционно просят о смирении и укреплении веры, Анна помогает вдовам пережить одиночество, многим верующим помогает смириться с потерями или неудачами. </a:t>
            </a:r>
            <a:endParaRPr lang="ru-RU" sz="1400" dirty="0">
              <a:latin typeface="Arial Black" panose="020B0A04020102020204" pitchFamily="34" charset="0"/>
            </a:endParaRPr>
          </a:p>
        </p:txBody>
      </p:sp>
      <p:pic>
        <p:nvPicPr>
          <p:cNvPr id="2050" name="Picture 2" descr="https://i4.stat01.com/1/8957/89561699/075a3e/anna-proroch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2" y="744622"/>
            <a:ext cx="4128677"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9592" y="5785182"/>
            <a:ext cx="2680542" cy="369332"/>
          </a:xfrm>
          <a:prstGeom prst="rect">
            <a:avLst/>
          </a:prstGeom>
        </p:spPr>
        <p:txBody>
          <a:bodyPr wrap="none">
            <a:spAutoFit/>
          </a:bodyPr>
          <a:lstStyle/>
          <a:p>
            <a:r>
              <a:rPr lang="ru-RU" i="1" dirty="0"/>
              <a:t>Святая Анна Пророчица</a:t>
            </a:r>
          </a:p>
        </p:txBody>
      </p:sp>
    </p:spTree>
    <p:extLst>
      <p:ext uri="{BB962C8B-B14F-4D97-AF65-F5344CB8AC3E}">
        <p14:creationId xmlns:p14="http://schemas.microsoft.com/office/powerpoint/2010/main" val="321132421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9" y="400090"/>
            <a:ext cx="4117486" cy="6192688"/>
          </a:xfrm>
        </p:spPr>
        <p:txBody>
          <a:bodyPr/>
          <a:lstStyle/>
          <a:p>
            <a:pPr>
              <a:lnSpc>
                <a:spcPts val="2500"/>
              </a:lnSpc>
            </a:pPr>
            <a:r>
              <a:rPr lang="ru-RU" sz="1400" b="1" dirty="0">
                <a:effectLst/>
                <a:latin typeface="Arial Black" panose="020B0A04020102020204" pitchFamily="34" charset="0"/>
              </a:rPr>
              <a:t>Св. Анна – это одна из знаковых фигур мирового христианства</a:t>
            </a:r>
            <a:r>
              <a:rPr lang="ru-RU" sz="1400" b="1" dirty="0" smtClean="0">
                <a:effectLst/>
                <a:latin typeface="Arial Black" panose="020B0A04020102020204" pitchFamily="34" charset="0"/>
              </a:rPr>
              <a:t>. </a:t>
            </a:r>
            <a:r>
              <a:rPr lang="ru-RU" sz="1400" b="1" dirty="0">
                <a:effectLst/>
                <a:latin typeface="Arial Black" panose="020B0A04020102020204" pitchFamily="34" charset="0"/>
              </a:rPr>
              <a:t>Анна родила дочь в почтенном возрасте, это произошло после принесения ее мужу благой вести ангелом. Имя матери девы Марии упоминается лишь несколькими источниками, канонические писания не называют ее имени. </a:t>
            </a:r>
            <a:r>
              <a:rPr lang="ru-RU" sz="1400" b="1" dirty="0" smtClean="0">
                <a:effectLst/>
                <a:latin typeface="Arial Black" panose="020B0A04020102020204" pitchFamily="34" charset="0"/>
              </a:rPr>
              <a:t/>
            </a:r>
            <a:br>
              <a:rPr lang="ru-RU" sz="1400" b="1" dirty="0" smtClean="0">
                <a:effectLst/>
                <a:latin typeface="Arial Black" panose="020B0A04020102020204" pitchFamily="34" charset="0"/>
              </a:rPr>
            </a:br>
            <a:r>
              <a:rPr lang="ru-RU" sz="1400" b="1" dirty="0">
                <a:effectLst/>
                <a:latin typeface="Arial Black" panose="020B0A04020102020204" pitchFamily="34" charset="0"/>
              </a:rPr>
              <a:t>Известно, что брак Анны и </a:t>
            </a:r>
            <a:r>
              <a:rPr lang="ru-RU" sz="1400" b="1" dirty="0" err="1">
                <a:effectLst/>
                <a:latin typeface="Arial Black" panose="020B0A04020102020204" pitchFamily="34" charset="0"/>
              </a:rPr>
              <a:t>Иоакима</a:t>
            </a:r>
            <a:r>
              <a:rPr lang="ru-RU" sz="1400" b="1" dirty="0">
                <a:effectLst/>
                <a:latin typeface="Arial Black" panose="020B0A04020102020204" pitchFamily="34" charset="0"/>
              </a:rPr>
              <a:t> долгое время был бездетным. Кроме того, источники упоминают, что дева Мария была воспитана в соответствии со строгими принципами, которые устанавливали родители. Праведницу просят об исцелении, о здравии близких, о защите детей от невзгод и неудач. </a:t>
            </a:r>
            <a:endParaRPr lang="ru-RU" sz="1400" b="1" dirty="0">
              <a:latin typeface="Arial Black" panose="020B0A04020102020204" pitchFamily="34" charset="0"/>
            </a:endParaRPr>
          </a:p>
        </p:txBody>
      </p:sp>
      <p:sp>
        <p:nvSpPr>
          <p:cNvPr id="3" name="Прямоугольник 2"/>
          <p:cNvSpPr/>
          <p:nvPr/>
        </p:nvSpPr>
        <p:spPr>
          <a:xfrm>
            <a:off x="241812" y="172626"/>
            <a:ext cx="8362635" cy="584775"/>
          </a:xfrm>
          <a:prstGeom prst="rect">
            <a:avLst/>
          </a:prstGeom>
        </p:spPr>
        <p:txBody>
          <a:bodyPr wrap="square">
            <a:spAutoFit/>
          </a:bodyPr>
          <a:lstStyle/>
          <a:p>
            <a:pPr algn="ctr"/>
            <a:r>
              <a:rPr lang="ru-RU" sz="3200" b="1" dirty="0">
                <a:latin typeface="Arial Black" panose="020B0A04020102020204" pitchFamily="34" charset="0"/>
              </a:rPr>
              <a:t>Мать Богородицы</a:t>
            </a:r>
          </a:p>
        </p:txBody>
      </p:sp>
      <p:pic>
        <p:nvPicPr>
          <p:cNvPr id="3074" name="Picture 2" descr="https://cs1.livemaster.ru/storage/08/92/dc16f2c33cf965e89353a2ceda7f--kartiny-i-panno-ikona-svyatoj-pravednoj-anny-s-bogoroditsej-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05" y="764704"/>
            <a:ext cx="4026064" cy="53680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0" y="6156048"/>
            <a:ext cx="4464497" cy="369332"/>
          </a:xfrm>
          <a:prstGeom prst="rect">
            <a:avLst/>
          </a:prstGeom>
        </p:spPr>
        <p:txBody>
          <a:bodyPr wrap="square">
            <a:spAutoFit/>
          </a:bodyPr>
          <a:lstStyle/>
          <a:p>
            <a:r>
              <a:rPr lang="ru-RU" i="1" dirty="0" smtClean="0"/>
              <a:t>  Святая </a:t>
            </a:r>
            <a:r>
              <a:rPr lang="ru-RU" i="1" dirty="0"/>
              <a:t>Праведная Анна с Богородицей</a:t>
            </a:r>
          </a:p>
        </p:txBody>
      </p:sp>
    </p:spTree>
    <p:extLst>
      <p:ext uri="{BB962C8B-B14F-4D97-AF65-F5344CB8AC3E}">
        <p14:creationId xmlns:p14="http://schemas.microsoft.com/office/powerpoint/2010/main" val="262350326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92480" cy="648072"/>
          </a:xfrm>
        </p:spPr>
        <p:txBody>
          <a:bodyPr/>
          <a:lstStyle/>
          <a:p>
            <a:r>
              <a:rPr lang="ru-RU" sz="4000" b="1" dirty="0" err="1" smtClean="0">
                <a:solidFill>
                  <a:schemeClr val="tx1"/>
                </a:solidFill>
                <a:effectLst/>
              </a:rPr>
              <a:t>Адрианопольская</a:t>
            </a:r>
            <a:endParaRPr lang="ru-RU" sz="4000" b="1" dirty="0">
              <a:solidFill>
                <a:schemeClr val="tx1"/>
              </a:solidFill>
            </a:endParaRPr>
          </a:p>
        </p:txBody>
      </p:sp>
      <p:sp>
        <p:nvSpPr>
          <p:cNvPr id="3" name="Прямоугольник 2"/>
          <p:cNvSpPr/>
          <p:nvPr/>
        </p:nvSpPr>
        <p:spPr>
          <a:xfrm>
            <a:off x="4788024" y="692696"/>
            <a:ext cx="3960440" cy="6093976"/>
          </a:xfrm>
          <a:prstGeom prst="rect">
            <a:avLst/>
          </a:prstGeom>
        </p:spPr>
        <p:txBody>
          <a:bodyPr wrap="square">
            <a:spAutoFit/>
          </a:bodyPr>
          <a:lstStyle/>
          <a:p>
            <a:r>
              <a:rPr lang="ru-RU" sz="1500" b="1" dirty="0">
                <a:solidFill>
                  <a:schemeClr val="tx2"/>
                </a:solidFill>
              </a:rPr>
              <a:t>Имя дано мученице по аналогии с названием города, в котором она жила. III век в </a:t>
            </a:r>
            <a:r>
              <a:rPr lang="ru-RU" sz="1500" b="1" dirty="0" err="1">
                <a:solidFill>
                  <a:schemeClr val="tx2"/>
                </a:solidFill>
              </a:rPr>
              <a:t>Андрианополе</a:t>
            </a:r>
            <a:r>
              <a:rPr lang="ru-RU" sz="1500" b="1" dirty="0">
                <a:solidFill>
                  <a:schemeClr val="tx2"/>
                </a:solidFill>
              </a:rPr>
              <a:t> был периодом, когда христианская вера только начинала зарождаться. Язычники во многих районах города жестоко избивали новоявленных христиан, высмеивали веру. На одной из площадей города состоялась казнь христианского епископа Александра, подвижника христианства. </a:t>
            </a:r>
            <a:br>
              <a:rPr lang="ru-RU" sz="1500" b="1" dirty="0">
                <a:solidFill>
                  <a:schemeClr val="tx2"/>
                </a:solidFill>
              </a:rPr>
            </a:br>
            <a:r>
              <a:rPr lang="ru-RU" sz="1500" b="1" dirty="0">
                <a:solidFill>
                  <a:schemeClr val="tx2"/>
                </a:solidFill>
              </a:rPr>
              <a:t>Перед самой смертью Александра произошло чудо – его раны неожиданно затянулись. Это не помогло ему выжить, но доказало силу христианской веры. Некоторые присутствующие при казни немедленно обратились в христианскую веру. Среди этих людей была и молодая Анна. Наравне с другими обретшими веру девушка была немедленно казнена. Православная церковь возвела святую в ряд мучениц. Ее почитают вместе с остальными мучениками, просят об укреплении веры, о смирении.</a:t>
            </a:r>
            <a:endParaRPr lang="ru-RU" sz="1500" dirty="0">
              <a:solidFill>
                <a:schemeClr val="tx2"/>
              </a:solidFill>
            </a:endParaRPr>
          </a:p>
        </p:txBody>
      </p:sp>
      <p:pic>
        <p:nvPicPr>
          <p:cNvPr id="4098" name="Picture 2" descr="https://dmikona.ru/images/icons/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4176464" cy="55686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6383951"/>
            <a:ext cx="2653290" cy="369332"/>
          </a:xfrm>
          <a:prstGeom prst="rect">
            <a:avLst/>
          </a:prstGeom>
        </p:spPr>
        <p:txBody>
          <a:bodyPr wrap="none">
            <a:spAutoFit/>
          </a:bodyPr>
          <a:lstStyle/>
          <a:p>
            <a:r>
              <a:rPr lang="ru-RU" i="1" dirty="0"/>
              <a:t>Анна </a:t>
            </a:r>
            <a:r>
              <a:rPr lang="ru-RU" i="1" dirty="0" err="1"/>
              <a:t>Андрианопольская</a:t>
            </a:r>
            <a:endParaRPr lang="ru-RU" i="1" dirty="0"/>
          </a:p>
        </p:txBody>
      </p:sp>
    </p:spTree>
    <p:extLst>
      <p:ext uri="{BB962C8B-B14F-4D97-AF65-F5344CB8AC3E}">
        <p14:creationId xmlns:p14="http://schemas.microsoft.com/office/powerpoint/2010/main" val="278815369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26841"/>
          </a:xfrm>
        </p:spPr>
        <p:txBody>
          <a:bodyPr/>
          <a:lstStyle/>
          <a:p>
            <a:r>
              <a:rPr lang="ru-RU" b="1" dirty="0" err="1" smtClean="0">
                <a:solidFill>
                  <a:schemeClr val="tx1"/>
                </a:solidFill>
                <a:effectLst/>
              </a:rPr>
              <a:t>Вифинская</a:t>
            </a:r>
            <a:endParaRPr lang="ru-RU" b="1" dirty="0">
              <a:solidFill>
                <a:schemeClr val="tx1"/>
              </a:solidFill>
            </a:endParaRPr>
          </a:p>
        </p:txBody>
      </p:sp>
      <p:sp>
        <p:nvSpPr>
          <p:cNvPr id="3" name="Прямоугольник 2"/>
          <p:cNvSpPr/>
          <p:nvPr/>
        </p:nvSpPr>
        <p:spPr>
          <a:xfrm>
            <a:off x="4067944" y="908719"/>
            <a:ext cx="4806280" cy="5586145"/>
          </a:xfrm>
          <a:prstGeom prst="rect">
            <a:avLst/>
          </a:prstGeom>
        </p:spPr>
        <p:txBody>
          <a:bodyPr wrap="square">
            <a:spAutoFit/>
          </a:bodyPr>
          <a:lstStyle/>
          <a:p>
            <a:r>
              <a:rPr lang="ru-RU" sz="1700" b="1" dirty="0">
                <a:solidFill>
                  <a:schemeClr val="tx2"/>
                </a:solidFill>
              </a:rPr>
              <a:t>Праведная святая приняла постриг после безвременной кончины супруга и двоих сыновей. Во время гонений на монахинь, организованных Константином V, Анна переоделась мужчиной и поселилась на территории </a:t>
            </a:r>
            <a:r>
              <a:rPr lang="ru-RU" sz="1700" b="1" dirty="0" err="1">
                <a:solidFill>
                  <a:schemeClr val="tx2"/>
                </a:solidFill>
              </a:rPr>
              <a:t>Вифинского</a:t>
            </a:r>
            <a:r>
              <a:rPr lang="ru-RU" sz="1700" b="1" dirty="0">
                <a:solidFill>
                  <a:schemeClr val="tx2"/>
                </a:solidFill>
              </a:rPr>
              <a:t> монастыря. Ее жизнь была примером для многих монахов: она усердно молилась, соблюдала многочисленные посты, проповедовала христианство. Жизнь под мужской одеждой тяготила Анну, поэтому последние годы праведница провела вне стен монастыря, предпочитая полное уединение. Сообщают, что за труды и молитвы император пожаловал ей собственный монастырь, во главе которого она прослужила несколько лет. Праведную святую молят о даровании смирения, об укреплении веры, об исцелении душевных и физических ран. </a:t>
            </a:r>
          </a:p>
        </p:txBody>
      </p:sp>
      <p:pic>
        <p:nvPicPr>
          <p:cNvPr id="5124" name="Picture 4" descr="https://azbyka.ru/days/assets/img/saints/6368/p1ebmc0vb2lc51ec21mctsvf8r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15482"/>
            <a:ext cx="2736304" cy="51832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6021288"/>
            <a:ext cx="3688576" cy="369332"/>
          </a:xfrm>
          <a:prstGeom prst="rect">
            <a:avLst/>
          </a:prstGeom>
        </p:spPr>
        <p:txBody>
          <a:bodyPr wrap="square">
            <a:spAutoFit/>
          </a:bodyPr>
          <a:lstStyle/>
          <a:p>
            <a:r>
              <a:rPr lang="ru-RU" i="1" dirty="0" smtClean="0"/>
              <a:t>Преподобная Анна </a:t>
            </a:r>
            <a:r>
              <a:rPr lang="ru-RU" i="1" dirty="0" err="1" smtClean="0"/>
              <a:t>Вифинская</a:t>
            </a:r>
            <a:endParaRPr lang="ru-RU" i="1" dirty="0"/>
          </a:p>
        </p:txBody>
      </p:sp>
    </p:spTree>
    <p:extLst>
      <p:ext uri="{BB962C8B-B14F-4D97-AF65-F5344CB8AC3E}">
        <p14:creationId xmlns:p14="http://schemas.microsoft.com/office/powerpoint/2010/main" val="29901984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19256" cy="302433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vi-V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vi-V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vi-V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vi-V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за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внимание!!!</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9343127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73</TotalTime>
  <Words>440</Words>
  <Application>Microsoft Office PowerPoint</Application>
  <PresentationFormat>Экран (4:3)</PresentationFormat>
  <Paragraphs>16</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Arial Black</vt:lpstr>
      <vt:lpstr>Century Gothic</vt:lpstr>
      <vt:lpstr>Courier New</vt:lpstr>
      <vt:lpstr>Palatino Linotype</vt:lpstr>
      <vt:lpstr>Times New Roman</vt:lpstr>
      <vt:lpstr>Исполнительная</vt:lpstr>
      <vt:lpstr>Презентацию подготовила: Амельченко Анна Сергеевна, 17 лет                                               МБУК «Кардымовская ЦБС» Мольковская сельская библиотека </vt:lpstr>
      <vt:lpstr>Литературный праздник «Свет под книжной обложкой», посвящённый Дню православной книги    «Моё святое имя»   </vt:lpstr>
      <vt:lpstr>Анна – древнееврейское имя, в переводе означающее «благодать». В библейские времена это имя прославили святая пророчица Анна, мать пророка Самуила, и святая Анна Пророчица, присутствовавшая при сретении Богомладенца Иисуса святым праведным старцем Симеоном. Ещё большую благодать стяжала святая Анна, ставшая матерью Божественной Отроковицы Марии. Она была особенно почитаема на Руси. Многие монастыри и храмы были названы в честь ее святого имени и в честь зачатия ею Пресвятой Богородицы.</vt:lpstr>
      <vt:lpstr>Пророчицу упоминают, когда описывают внесение младенца Иисуса во храм его родителями. Вместе со старицей младенца принял Симион, которого называют Богоприимцем. Оба святых упоминаются одновременно. Их цитирует Священное писание. Старцы причислены к лику святых сразу после кончины. Пророчица к моменту появления на пороге храма родителей Христа вела праведный образ жизни, жила при храме. Ее житие было подробно описано Дмитрием Ростовским. Пророчица является покровительницей младенцев. К ней обращаются, когда просят о здравии детей. Пророчицу традиционно просят о смирении и укреплении веры, Анна помогает вдовам пережить одиночество, многим верующим помогает смириться с потерями или неудачами. </vt:lpstr>
      <vt:lpstr>Св. Анна – это одна из знаковых фигур мирового христианства. Анна родила дочь в почтенном возрасте, это произошло после принесения ее мужу благой вести ангелом. Имя матери девы Марии упоминается лишь несколькими источниками, канонические писания не называют ее имени.  Известно, что брак Анны и Иоакима долгое время был бездетным. Кроме того, источники упоминают, что дева Мария была воспитана в соответствии со строгими принципами, которые устанавливали родители. Праведницу просят об исцелении, о здравии близких, о защите детей от невзгод и неудач. </vt:lpstr>
      <vt:lpstr>Адрианопольская</vt:lpstr>
      <vt:lpstr>Вифинская</vt:lpstr>
      <vt:lpstr>  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Литературный праздник «Свет под книжной обложкой», посвящённый Дню православной книги    «Моё святое имя»   </dc:title>
  <dc:creator>Админ</dc:creator>
  <cp:lastModifiedBy>Елена Владимировна</cp:lastModifiedBy>
  <cp:revision>10</cp:revision>
  <dcterms:created xsi:type="dcterms:W3CDTF">2021-02-25T16:13:54Z</dcterms:created>
  <dcterms:modified xsi:type="dcterms:W3CDTF">2021-03-16T11:44:53Z</dcterms:modified>
</cp:coreProperties>
</file>