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7" r:id="rId13"/>
    <p:sldId id="265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7776F-BB79-4CA7-9CF9-771BD91E3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FA1255-5344-4ECC-AEBB-24C3D7301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A3F721-DE03-4322-A172-F120316B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E07FC-32B2-449A-9DAD-6B8BE2A7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DA5682-1D67-4A7C-BF1E-A3B8F190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0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115A4-451D-410C-BC46-B1BB5C75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655DBA-8E53-4C47-B656-A7248BF0E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A32A35-C729-45B3-9605-A6840CD6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7324C4-38A5-495D-9884-29D98CB7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03903-60F7-4C3A-967D-7D0583C6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9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229488-A308-4C5F-ACB2-B5EB9092D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8A7740-A71B-4794-B9C4-4829D15F5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6AC225-4ADD-4BF4-973B-C8B649AF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CCFD6-FCAA-4ED6-A293-B6D9928A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9BFF16-7C72-437C-88F9-DCE9C86C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8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10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4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3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59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15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88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0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7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9435F-357D-41F5-9DC6-EEAA6D3E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502998-584A-4D7B-8722-F230D43C1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D274C-4248-43C5-9969-293EE83B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15D108-D0F9-4D15-B937-73CC922FB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C22A-F08B-4320-961F-BB588579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81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92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1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53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8037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54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375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34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52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3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64646-5F7D-4CA8-9082-448EC8E7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F3019-9259-47CF-BE93-728535540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61AD4-651C-42A8-B561-1D3B6401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EE5AB-1AD0-4B32-B37B-A115998D5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2FADE-575D-4E71-B730-133875C7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FA147-0A00-4F5E-A7B8-E140F500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63ECD9-00E7-433D-BFDD-FDB072029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56A2BD-0CDF-4128-86B8-4710FBB0C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17B66-9372-4D64-A0E4-AE1C3BD7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F70C22-975B-44FA-8C88-F8A8381C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C76522-DE76-419A-9FCB-746212AE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9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5B30A-3E75-4227-8A0C-35CBD921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EDFE58-1198-4D9E-A6CA-F5817648E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A1A34C-6970-4F00-A9AC-09F33F7B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DCDCB9-2587-43DD-B5DE-13D8DAB1B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D1FAF6-27A6-435A-A313-908503B8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5270A9-6D28-4053-96F9-F6203D8D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C071F5-C8E9-4A3B-B192-51FE0E92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1FAA48-CDDC-405E-9C48-0D73D048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8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D7241-ED5C-46DA-B55C-CE349F36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70B1F0-4511-4619-8963-9E22EC5F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712E1C-034A-4886-A9C3-6EC3C672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EA5A43-B885-4037-AA58-015B4920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1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430DD1-A4B6-468C-A469-13903327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A713E6-72C7-43EC-9D12-578D63FD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A10069-467B-4FA2-A065-70D55BCB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6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E1B0F-6BF0-4827-A0A5-0253366A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7D57C1-C4D1-4391-8B6B-0D4AC028C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13F321-F368-4A1E-A1EC-8F21EAFC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BF3229-2761-42D0-B2FC-208242FF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F29678-6C14-454A-BCA2-B437047E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D4511D-90B1-4D61-8D4E-76699678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7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DE184-6C0D-4592-978E-097C6A26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7C69D4-1EFA-42A0-8916-682A9239A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428C20-E7C6-443B-9418-BA77E6DAC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9C0397-4D3B-4A09-91F3-A28D4E8A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9EDC54-0365-4C99-A70E-E39212C2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F5B156-BB98-4525-AB22-B38F30D8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6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0AFDA-9DCB-4D5A-A967-F23633E5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0BC542-7E94-41E0-AC63-9777FA235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FC4E5-A5F7-4B16-B22C-3C80321B9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799270-5BF6-416E-906E-6DC7098A8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706869-4AB1-46DB-BEF8-4354D7BC1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4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9E0BAE-18A0-4743-B5B4-438436A40E6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CA61C4-4439-4293-AAF8-35843741C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35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08742-32D0-4701-9A3F-C12BDEAB94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  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2E785E-8662-47A3-8B3C-31525D5F1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3" y="836023"/>
            <a:ext cx="10915604" cy="5486400"/>
          </a:xfrm>
        </p:spPr>
        <p:txBody>
          <a:bodyPr>
            <a:normAutofit fontScale="85000" lnSpcReduction="20000"/>
          </a:bodyPr>
          <a:lstStyle/>
          <a:p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6500" b="1" dirty="0">
                <a:solidFill>
                  <a:srgbClr val="FF0000"/>
                </a:solidFill>
                <a:latin typeface="Arial Black" panose="020B0A04020102020204" pitchFamily="34" charset="0"/>
              </a:rPr>
              <a:t>Свято-Успенский кафедральный собор – «сердце» Смоленска </a:t>
            </a:r>
          </a:p>
          <a:p>
            <a:pPr algn="r"/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r"/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r"/>
            <a:endParaRPr lang="ru-RU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r"/>
            <a:endParaRPr lang="ru-RU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Подготовил 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ученик 4-А класса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МБОУ «СОШ №</a:t>
            </a:r>
            <a:r>
              <a:rPr lang="ru-RU" sz="2400" b="1">
                <a:solidFill>
                  <a:schemeClr val="bg1"/>
                </a:solidFill>
                <a:latin typeface="Arial Black" panose="020B0A04020102020204" pitchFamily="34" charset="0"/>
              </a:rPr>
              <a:t>1» г.Сафоново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Киселёв Лев</a:t>
            </a:r>
          </a:p>
        </p:txBody>
      </p:sp>
    </p:spTree>
    <p:extLst>
      <p:ext uri="{BB962C8B-B14F-4D97-AF65-F5344CB8AC3E}">
        <p14:creationId xmlns:p14="http://schemas.microsoft.com/office/powerpoint/2010/main" val="93411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90126D-1F12-466E-B135-E78F596E4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36" y="639195"/>
            <a:ext cx="3685747" cy="5579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C2710F-6F41-494D-9728-F2ABF62DE7AC}"/>
              </a:ext>
            </a:extLst>
          </p:cNvPr>
          <p:cNvSpPr txBox="1"/>
          <p:nvPr/>
        </p:nvSpPr>
        <p:spPr>
          <a:xfrm>
            <a:off x="3693225" y="43458"/>
            <a:ext cx="8288978" cy="647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1677 г. на месте разобранного </a:t>
            </a:r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Мономахова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собора по указу царя Алексея Михайловича под руководством зодчего Алексея </a:t>
            </a:r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Королькова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был заложен новый собор.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1728 году было принято решение о продолжении строительства собора. Возведением собора на разных этапах руководили архитекторы Антон </a:t>
            </a:r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Шедель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Пётр Обухов.</a:t>
            </a:r>
          </a:p>
          <a:p>
            <a:pPr indent="457200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1772 году строительство Успенского собора было завершено.</a:t>
            </a:r>
          </a:p>
        </p:txBody>
      </p:sp>
    </p:spTree>
    <p:extLst>
      <p:ext uri="{BB962C8B-B14F-4D97-AF65-F5344CB8AC3E}">
        <p14:creationId xmlns:p14="http://schemas.microsoft.com/office/powerpoint/2010/main" val="323331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2E785E-8662-47A3-8B3C-31525D5F1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849" y="5403273"/>
            <a:ext cx="11020302" cy="1189218"/>
          </a:xfrm>
        </p:spPr>
        <p:txBody>
          <a:bodyPr>
            <a:no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Удивительный иконостас</a:t>
            </a:r>
            <a:endParaRPr lang="ru-RU" sz="4800" dirty="0">
              <a:solidFill>
                <a:srgbClr val="7030A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84A1D-0C62-4B93-86CB-FC46A3089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5" y="146756"/>
            <a:ext cx="2335277" cy="24151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55A9EA-3C2D-4D5F-BD72-2CF37F3DC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20" y="0"/>
            <a:ext cx="933358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80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00C1A-4294-4A65-B332-7E9AF1B6349D}"/>
              </a:ext>
            </a:extLst>
          </p:cNvPr>
          <p:cNvSpPr txBox="1"/>
          <p:nvPr/>
        </p:nvSpPr>
        <p:spPr>
          <a:xfrm>
            <a:off x="2116183" y="5196007"/>
            <a:ext cx="89611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иконостас высотой 31 метр;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99 икон;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выразительная резьба царских врат.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A920EC-55DF-479E-815D-944F957D0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3" y="-1"/>
            <a:ext cx="9326879" cy="51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7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2E785E-8662-47A3-8B3C-31525D5F1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015" y="5120640"/>
            <a:ext cx="11594436" cy="1538547"/>
          </a:xfrm>
        </p:spPr>
        <p:txBody>
          <a:bodyPr>
            <a:noAutofit/>
          </a:bodyPr>
          <a:lstStyle/>
          <a:p>
            <a:pPr indent="450215">
              <a:lnSpc>
                <a:spcPct val="100000"/>
              </a:lnSpc>
              <a:spcAft>
                <a:spcPts val="0"/>
              </a:spcAft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Собор под Божьим покровительством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84A1D-0C62-4B93-86CB-FC46A3089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5" y="146756"/>
            <a:ext cx="2335277" cy="24151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0CF289-DB5E-46A6-8C59-72FEC3ED9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1"/>
            <a:ext cx="926592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3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molensk1812.ru/wp-content/uploads/2019/10/Adam_Smolensk_fragm-300x204.jpg">
            <a:extLst>
              <a:ext uri="{FF2B5EF4-FFF2-40B4-BE49-F238E27FC236}">
                <a16:creationId xmlns:a16="http://schemas.microsoft.com/office/drawing/2014/main" id="{CE4D6C3C-C3FB-4958-BA2B-FF5959AD8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1"/>
            <a:ext cx="9405258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FE4905-BCCC-43B8-9AE7-14630B5C461A}"/>
              </a:ext>
            </a:extLst>
          </p:cNvPr>
          <p:cNvSpPr txBox="1"/>
          <p:nvPr/>
        </p:nvSpPr>
        <p:spPr>
          <a:xfrm>
            <a:off x="1202267" y="4949673"/>
            <a:ext cx="103970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400" dirty="0">
                <a:solidFill>
                  <a:srgbClr val="7030A0"/>
                </a:solidFill>
                <a:latin typeface="Arial Black" panose="020B0A04020102020204" pitchFamily="34" charset="0"/>
              </a:rPr>
              <a:t>Успенский собор уцелел </a:t>
            </a:r>
          </a:p>
          <a:p>
            <a:pPr algn="ctr"/>
            <a:r>
              <a:rPr lang="ru-RU" sz="4400" dirty="0">
                <a:solidFill>
                  <a:srgbClr val="7030A0"/>
                </a:solidFill>
                <a:latin typeface="Arial Black" panose="020B0A04020102020204" pitchFamily="34" charset="0"/>
              </a:rPr>
              <a:t>при пожаре 1812 года</a:t>
            </a:r>
          </a:p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спенский собор во время фашистской оккупации. Фото с сайта: smolbattle.ru">
            <a:extLst>
              <a:ext uri="{FF2B5EF4-FFF2-40B4-BE49-F238E27FC236}">
                <a16:creationId xmlns:a16="http://schemas.microsoft.com/office/drawing/2014/main" id="{E691B52E-A292-4CE0-8D6E-C7C544F0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56" y="0"/>
            <a:ext cx="58476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CB45EA-7F98-4412-9BE6-89BA53D2D045}"/>
              </a:ext>
            </a:extLst>
          </p:cNvPr>
          <p:cNvSpPr txBox="1"/>
          <p:nvPr/>
        </p:nvSpPr>
        <p:spPr>
          <a:xfrm>
            <a:off x="209006" y="1557866"/>
            <a:ext cx="58476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Arial Black" panose="020B0A04020102020204" pitchFamily="34" charset="0"/>
              </a:rPr>
              <a:t>Собор уцелел </a:t>
            </a:r>
          </a:p>
          <a:p>
            <a:pPr algn="ctr"/>
            <a:r>
              <a:rPr lang="ru-RU" sz="4000" dirty="0">
                <a:solidFill>
                  <a:srgbClr val="7030A0"/>
                </a:solidFill>
                <a:latin typeface="Arial Black" panose="020B0A04020102020204" pitchFamily="34" charset="0"/>
              </a:rPr>
              <a:t>в годы Великой Отечественной войны </a:t>
            </a:r>
          </a:p>
          <a:p>
            <a:pPr algn="ctr"/>
            <a:endParaRPr lang="ru-RU" sz="4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86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моленск в годы Великой Отечественной войны. Фото с сайта: visitsmolensk.ru">
            <a:extLst>
              <a:ext uri="{FF2B5EF4-FFF2-40B4-BE49-F238E27FC236}">
                <a16:creationId xmlns:a16="http://schemas.microsoft.com/office/drawing/2014/main" id="{8DCC0DAB-57C7-43C6-82AF-AB7179466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" y="0"/>
            <a:ext cx="10607040" cy="50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D517C0-F4F5-46CA-A5C5-AA7A9593CBCD}"/>
              </a:ext>
            </a:extLst>
          </p:cNvPr>
          <p:cNvSpPr txBox="1"/>
          <p:nvPr/>
        </p:nvSpPr>
        <p:spPr>
          <a:xfrm>
            <a:off x="313509" y="5271910"/>
            <a:ext cx="11573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 обороне Смоленска командующий 16-й армией генерал Лукин получил приказ взорвать собор, который был мощным ориентиром для артиллерии.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Но Лукин, взяв ответственность на себя, приказ не выполнил.</a:t>
            </a:r>
          </a:p>
        </p:txBody>
      </p:sp>
    </p:spTree>
    <p:extLst>
      <p:ext uri="{BB962C8B-B14F-4D97-AF65-F5344CB8AC3E}">
        <p14:creationId xmlns:p14="http://schemas.microsoft.com/office/powerpoint/2010/main" val="304426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2E785E-8662-47A3-8B3C-31525D5F1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849" y="5403273"/>
            <a:ext cx="11020302" cy="1189218"/>
          </a:xfrm>
        </p:spPr>
        <p:txBody>
          <a:bodyPr>
            <a:noAutofit/>
          </a:bodyPr>
          <a:lstStyle/>
          <a:p>
            <a:pPr indent="450215">
              <a:lnSpc>
                <a:spcPct val="100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Святыни Свято-Успенского собора</a:t>
            </a:r>
            <a:endParaRPr lang="ru-RU" sz="4800" dirty="0">
              <a:solidFill>
                <a:srgbClr val="7030A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84A1D-0C62-4B93-86CB-FC46A3089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5" y="146756"/>
            <a:ext cx="2335277" cy="2415116"/>
          </a:xfrm>
          <a:prstGeom prst="rect">
            <a:avLst/>
          </a:prstGeom>
        </p:spPr>
      </p:pic>
      <p:pic>
        <p:nvPicPr>
          <p:cNvPr id="5122" name="Picture 2" descr="http://img.tourister.ru/files/2/1/6/1/6/7/0/5/original.jpg">
            <a:extLst>
              <a:ext uri="{FF2B5EF4-FFF2-40B4-BE49-F238E27FC236}">
                <a16:creationId xmlns:a16="http://schemas.microsoft.com/office/drawing/2014/main" id="{3E232044-82A6-4507-BEC1-EE709D74C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92" y="265509"/>
            <a:ext cx="8089899" cy="51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03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248460-CFCA-46C9-9D13-4E8415624B22}"/>
              </a:ext>
            </a:extLst>
          </p:cNvPr>
          <p:cNvSpPr txBox="1"/>
          <p:nvPr/>
        </p:nvSpPr>
        <p:spPr>
          <a:xfrm>
            <a:off x="767644" y="5452533"/>
            <a:ext cx="10814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Главная святыня собора –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Смоленская икона Божией Матери «Одигитрия»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95BC09-478D-4253-BD38-B5E709686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-1"/>
            <a:ext cx="8177348" cy="5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71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559B2B-A562-4206-8FA0-A652E8088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2" y="0"/>
            <a:ext cx="10809595" cy="5799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A3D9A-5B6E-4B01-8E69-B647EEB3C99C}"/>
              </a:ext>
            </a:extLst>
          </p:cNvPr>
          <p:cNvSpPr txBox="1"/>
          <p:nvPr/>
        </p:nvSpPr>
        <p:spPr>
          <a:xfrm>
            <a:off x="287383" y="5799909"/>
            <a:ext cx="1190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В 2015 году икона после реставрации вернулась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в собор</a:t>
            </a:r>
          </a:p>
        </p:txBody>
      </p:sp>
    </p:spTree>
    <p:extLst>
      <p:ext uri="{BB962C8B-B14F-4D97-AF65-F5344CB8AC3E}">
        <p14:creationId xmlns:p14="http://schemas.microsoft.com/office/powerpoint/2010/main" val="68094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2E785E-8662-47A3-8B3C-31525D5F1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511" y="4711878"/>
            <a:ext cx="10080978" cy="199936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>1. Успенский собор расположен на Соборной горе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84A1D-0C62-4B93-86CB-FC46A3089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5" y="146756"/>
            <a:ext cx="2335277" cy="24151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9BF368-6D1B-4ECE-975F-AFE9BC515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0"/>
            <a:ext cx="9265919" cy="47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50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zen_doc/1707291/pub_5e4ff143386b1c555647fc9a_5e4ff43f83bd090b7e988fab/scale_1200">
            <a:extLst>
              <a:ext uri="{FF2B5EF4-FFF2-40B4-BE49-F238E27FC236}">
                <a16:creationId xmlns:a16="http://schemas.microsoft.com/office/drawing/2014/main" id="{46764EA4-3920-4875-932D-49EEB95A1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2A5746-573D-48F7-B42D-EF70E197931C}"/>
              </a:ext>
            </a:extLst>
          </p:cNvPr>
          <p:cNvSpPr txBox="1"/>
          <p:nvPr/>
        </p:nvSpPr>
        <p:spPr>
          <a:xfrm>
            <a:off x="381000" y="5667022"/>
            <a:ext cx="11517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Значимая святыня собора – плащаница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«Положение во гроб».     Была создана в 1561 году</a:t>
            </a:r>
          </a:p>
        </p:txBody>
      </p:sp>
    </p:spTree>
    <p:extLst>
      <p:ext uri="{BB962C8B-B14F-4D97-AF65-F5344CB8AC3E}">
        <p14:creationId xmlns:p14="http://schemas.microsoft.com/office/powerpoint/2010/main" val="58707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андалии Меркурия Смоленского. Фото автора">
            <a:extLst>
              <a:ext uri="{FF2B5EF4-FFF2-40B4-BE49-F238E27FC236}">
                <a16:creationId xmlns:a16="http://schemas.microsoft.com/office/drawing/2014/main" id="{39BB70BE-1D7A-4783-A1B0-A33F94680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1" y="0"/>
            <a:ext cx="10156291" cy="56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0319A-BD7F-4033-AE31-113FEEFAC906}"/>
              </a:ext>
            </a:extLst>
          </p:cNvPr>
          <p:cNvSpPr txBox="1"/>
          <p:nvPr/>
        </p:nvSpPr>
        <p:spPr>
          <a:xfrm>
            <a:off x="886178" y="5622737"/>
            <a:ext cx="11001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Необычная святыня – сандалии защитника города  Меркурия Смоленского</a:t>
            </a:r>
          </a:p>
        </p:txBody>
      </p:sp>
    </p:spTree>
    <p:extLst>
      <p:ext uri="{BB962C8B-B14F-4D97-AF65-F5344CB8AC3E}">
        <p14:creationId xmlns:p14="http://schemas.microsoft.com/office/powerpoint/2010/main" val="1351888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avatars.mds.yandex.net/get-zen_doc/175411/pub_5f549ffff7495128e4d32265_5f54a1cff7495128e4d6761f/scale_1200">
            <a:extLst>
              <a:ext uri="{FF2B5EF4-FFF2-40B4-BE49-F238E27FC236}">
                <a16:creationId xmlns:a16="http://schemas.microsoft.com/office/drawing/2014/main" id="{1C1B6DF8-DB14-4818-8143-A85B4683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396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5529B-E58A-4FC4-839F-37DEC4CF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CD81FF-59ED-466E-AA4E-AF9348FAF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7" y="0"/>
            <a:ext cx="6662057" cy="6857999"/>
          </a:xfrm>
        </p:spPr>
      </p:pic>
    </p:spTree>
    <p:extLst>
      <p:ext uri="{BB962C8B-B14F-4D97-AF65-F5344CB8AC3E}">
        <p14:creationId xmlns:p14="http://schemas.microsoft.com/office/powerpoint/2010/main" val="2682911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FF8C21-0DF8-4E90-A295-C66B6DB0AE33}"/>
              </a:ext>
            </a:extLst>
          </p:cNvPr>
          <p:cNvSpPr txBox="1"/>
          <p:nvPr/>
        </p:nvSpPr>
        <p:spPr>
          <a:xfrm>
            <a:off x="809897" y="4919470"/>
            <a:ext cx="10946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6E4716-8654-4130-B693-BF1520CED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78" y="-1"/>
            <a:ext cx="6296296" cy="49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1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6D2A6D-2BCB-4CAF-8D1A-C065831A5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5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2E785E-8662-47A3-8B3C-31525D5F1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511" y="5564776"/>
            <a:ext cx="10080978" cy="1146467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7030A0"/>
                </a:solidFill>
                <a:latin typeface="Arial Black" panose="020B0A04020102020204" pitchFamily="34" charset="0"/>
              </a:rPr>
              <a:t>2. Впечатляющие размеры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84A1D-0C62-4B93-86CB-FC46A3089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5" y="146756"/>
            <a:ext cx="2335277" cy="24151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26B2AD-9AFC-4620-9BD7-85316F8FA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92" y="0"/>
            <a:ext cx="9511707" cy="55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1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08742-32D0-4701-9A3F-C12BDEAB9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4664" y="1095498"/>
            <a:ext cx="8487336" cy="533142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Высота Успенского собора —почти 70 метров.</a:t>
            </a:r>
            <a:b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Вмещает - до 5 000 человек.</a:t>
            </a:r>
            <a:b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 внутри собора - 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более 2000 м</a:t>
            </a:r>
            <a:r>
              <a:rPr lang="ru-RU" sz="2800" baseline="30000" dirty="0">
                <a:solidFill>
                  <a:srgbClr val="7030A0"/>
                </a:solidFill>
                <a:latin typeface="Arial Black" panose="020B0A04020102020204" pitchFamily="34" charset="0"/>
              </a:rPr>
              <a:t>2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.</a:t>
            </a:r>
            <a:br>
              <a:rPr lang="ru-RU" sz="48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0FE247-1F5D-4DA1-8C48-13ACF623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7" y="892442"/>
            <a:ext cx="3183697" cy="481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2E785E-8662-47A3-8B3C-31525D5F1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3138" y="5142016"/>
            <a:ext cx="12492841" cy="1023653"/>
          </a:xfrm>
        </p:spPr>
        <p:txBody>
          <a:bodyPr>
            <a:noAutofit/>
          </a:bodyPr>
          <a:lstStyle/>
          <a:p>
            <a:pPr indent="450215">
              <a:lnSpc>
                <a:spcPct val="100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 Это второй Успенский собор </a:t>
            </a:r>
          </a:p>
          <a:p>
            <a:pPr indent="450215">
              <a:lnSpc>
                <a:spcPct val="100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Соборной горе</a:t>
            </a:r>
            <a:endParaRPr lang="ru-RU" sz="4800" dirty="0">
              <a:solidFill>
                <a:srgbClr val="7030A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84A1D-0C62-4B93-86CB-FC46A3089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5" y="146756"/>
            <a:ext cx="2335277" cy="24151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ED80CD-6F8F-4D1A-8266-240811924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40" y="0"/>
            <a:ext cx="9347860" cy="51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8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F3395-4B0E-43BC-84EB-E30D389E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557" y="453468"/>
            <a:ext cx="6804561" cy="6404532"/>
          </a:xfrm>
        </p:spPr>
        <p:txBody>
          <a:bodyPr>
            <a:no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Успенский собор </a:t>
            </a:r>
            <a:b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Смоленске был заложен в 1101 году князем Владимиром Мономахом.</a:t>
            </a:r>
            <a:b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2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Ипатьевская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летопись гласит:</a:t>
            </a:r>
            <a:b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«…в се же лето Владимир заложил    церковь в Смоленске, святое Богородице </a:t>
            </a:r>
            <a:r>
              <a:rPr lang="ru-RU" sz="32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камяну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епискупью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98AEA0-6919-4393-915F-4B8B56360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1" y="0"/>
            <a:ext cx="498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5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E1FF0E-8304-4585-989F-749A6B561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2E785E-8662-47A3-8B3C-31525D5F1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729" y="5022766"/>
            <a:ext cx="11020302" cy="1492306"/>
          </a:xfrm>
        </p:spPr>
        <p:txBody>
          <a:bodyPr>
            <a:noAutofit/>
          </a:bodyPr>
          <a:lstStyle/>
          <a:p>
            <a:pPr indent="450215">
              <a:lnSpc>
                <a:spcPct val="100000"/>
              </a:lnSpc>
              <a:spcAft>
                <a:spcPts val="0"/>
              </a:spcAft>
            </a:pPr>
            <a:r>
              <a:rPr lang="ru-RU" sz="48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 Успенский собор строился почти 100 лет</a:t>
            </a:r>
          </a:p>
          <a:p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84A1D-0C62-4B93-86CB-FC46A3089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5" y="146756"/>
            <a:ext cx="2335277" cy="24151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DC0479-8AC1-40F1-A4A3-CD5EA15A6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1" y="1"/>
            <a:ext cx="9083040" cy="50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44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224</Words>
  <Application>Microsoft Office PowerPoint</Application>
  <PresentationFormat>Широкоэкранный</PresentationFormat>
  <Paragraphs>43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Calibri Light</vt:lpstr>
      <vt:lpstr>Century Gothic</vt:lpstr>
      <vt:lpstr>Times New Roman</vt:lpstr>
      <vt:lpstr>Wingdings 3</vt:lpstr>
      <vt:lpstr>Тема Office</vt:lpstr>
      <vt:lpstr>Сектор</vt:lpstr>
      <vt:lpstr>   </vt:lpstr>
      <vt:lpstr>Презентация PowerPoint</vt:lpstr>
      <vt:lpstr>Презентация PowerPoint</vt:lpstr>
      <vt:lpstr>Презентация PowerPoint</vt:lpstr>
      <vt:lpstr>   Высота Успенского собора —почти 70 метров.   Вмещает - до 5 000 человек.  Площадь внутри собора - более 2000 м2.  </vt:lpstr>
      <vt:lpstr>Презентация PowerPoint</vt:lpstr>
      <vt:lpstr>Первый Успенский собор  в Смоленске был заложен в 1101 году князем Владимиром Мономахом.     Ипатьевская летопись гласит: «…в се же лето Владимир заложил    церковь в Смоленске, святое Богородице камяну  епискупью».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 Алексеевич</dc:creator>
  <cp:lastModifiedBy>Ирина Машовец</cp:lastModifiedBy>
  <cp:revision>29</cp:revision>
  <dcterms:created xsi:type="dcterms:W3CDTF">2021-04-19T18:14:49Z</dcterms:created>
  <dcterms:modified xsi:type="dcterms:W3CDTF">2021-10-18T18:23:55Z</dcterms:modified>
</cp:coreProperties>
</file>