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302" r:id="rId3"/>
    <p:sldId id="259" r:id="rId4"/>
    <p:sldId id="260" r:id="rId5"/>
    <p:sldId id="261" r:id="rId6"/>
    <p:sldId id="304" r:id="rId7"/>
    <p:sldId id="264" r:id="rId8"/>
    <p:sldId id="263" r:id="rId9"/>
    <p:sldId id="266" r:id="rId10"/>
    <p:sldId id="305" r:id="rId11"/>
    <p:sldId id="268" r:id="rId12"/>
    <p:sldId id="303" r:id="rId13"/>
    <p:sldId id="269" r:id="rId14"/>
    <p:sldId id="271" r:id="rId15"/>
    <p:sldId id="273" r:id="rId16"/>
    <p:sldId id="275" r:id="rId17"/>
    <p:sldId id="279" r:id="rId18"/>
    <p:sldId id="280" r:id="rId19"/>
    <p:sldId id="307" r:id="rId20"/>
    <p:sldId id="284" r:id="rId21"/>
    <p:sldId id="282" r:id="rId22"/>
    <p:sldId id="286" r:id="rId23"/>
    <p:sldId id="288" r:id="rId24"/>
    <p:sldId id="306" r:id="rId25"/>
    <p:sldId id="291" r:id="rId26"/>
    <p:sldId id="292" r:id="rId27"/>
    <p:sldId id="308" r:id="rId28"/>
    <p:sldId id="29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B708-35A5-439F-95FC-C0B2DC62C930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FBBA-77E6-4FFD-81BF-9B1DC245B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35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-t-o-l.com/upload/iblock/839/3iph2amob6zypiw546srhjiw6k1ro8b3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6248400" cy="75247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ЧОУ «Смоленская православная гимназия»</a:t>
            </a:r>
            <a:endParaRPr lang="ru-RU" sz="2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93785" y="6119445"/>
            <a:ext cx="4138246" cy="644770"/>
          </a:xfrm>
        </p:spPr>
        <p:txBody>
          <a:bodyPr>
            <a:noAutofit/>
          </a:bodyPr>
          <a:lstStyle/>
          <a:p>
            <a:pPr marL="25400" indent="0">
              <a:buNone/>
            </a:pPr>
            <a:r>
              <a:rPr lang="ru-RU" sz="1400" dirty="0" smtClean="0"/>
              <a:t>Выполнил: ученик 4б класса Слюсарев Александр</a:t>
            </a:r>
          </a:p>
          <a:p>
            <a:pPr marL="25400" indent="0">
              <a:buNone/>
            </a:pPr>
            <a:r>
              <a:rPr lang="ru-RU" sz="1400" dirty="0" smtClean="0"/>
              <a:t>Учитель: </a:t>
            </a:r>
            <a:r>
              <a:rPr lang="ru-RU" sz="1400" dirty="0" err="1" smtClean="0"/>
              <a:t>Дюдина</a:t>
            </a:r>
            <a:r>
              <a:rPr lang="ru-RU" sz="1400" dirty="0" smtClean="0"/>
              <a:t> Елизавета Викторовна</a:t>
            </a:r>
          </a:p>
        </p:txBody>
      </p:sp>
      <p:sp>
        <p:nvSpPr>
          <p:cNvPr id="87" name="Google Shape;87;p13"/>
          <p:cNvSpPr txBox="1"/>
          <p:nvPr/>
        </p:nvSpPr>
        <p:spPr>
          <a:xfrm>
            <a:off x="0" y="1324710"/>
            <a:ext cx="5169877" cy="287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953734"/>
              </a:buClr>
              <a:buSzPts val="4000"/>
            </a:pPr>
            <a:r>
              <a:rPr lang="ru-RU" sz="4000" b="1" i="0" u="none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  <a:sym typeface="Calibri"/>
              </a:rPr>
              <a:t> </a:t>
            </a:r>
          </a:p>
          <a:p>
            <a:pPr algn="ctr">
              <a:buClr>
                <a:srgbClr val="953734"/>
              </a:buClr>
              <a:buSzPts val="4000"/>
            </a:pP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ea typeface="Batang" pitchFamily="18" charset="-127"/>
              <a:cs typeface="Calibri" pitchFamily="34" charset="0"/>
              <a:sym typeface="Calibri"/>
            </a:endParaRPr>
          </a:p>
          <a:p>
            <a:pPr algn="ctr">
              <a:buClr>
                <a:srgbClr val="953734"/>
              </a:buClr>
              <a:buSzPts val="4000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Святая </a:t>
            </a:r>
          </a:p>
          <a:p>
            <a:pPr algn="ctr">
              <a:buClr>
                <a:srgbClr val="953734"/>
              </a:buClr>
              <a:buSzPts val="4000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Елизавета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Романова: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  главные факты о </a:t>
            </a: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</a:rPr>
              <a:t>благотворительности Великой княгини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4000"/>
              <a:buFont typeface="Calibri"/>
              <a:buNone/>
            </a:pPr>
            <a:r>
              <a:rPr lang="ru-RU" sz="4000" b="1" i="0" u="none" strike="noStrik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Batang" pitchFamily="18" charset="-127"/>
                <a:cs typeface="Calibri" pitchFamily="34" charset="0"/>
                <a:sym typeface="Calibri"/>
              </a:rPr>
              <a:t> </a:t>
            </a:r>
            <a:endParaRPr sz="4000" b="1" i="0" u="none" strike="noStrik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stellar" pitchFamily="18" charset="0"/>
              <a:ea typeface="Batang" pitchFamily="18" charset="-127"/>
              <a:cs typeface="Calibri" pitchFamily="34" charset="0"/>
              <a:sym typeface="Calibri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804" y="949568"/>
            <a:ext cx="3870519" cy="57208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слюсарев\657837528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2"/>
          <a:stretch/>
        </p:blipFill>
        <p:spPr bwMode="auto">
          <a:xfrm>
            <a:off x="5724128" y="1185337"/>
            <a:ext cx="3169138" cy="471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1185337"/>
            <a:ext cx="5297015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С началом русско-японской войны </a:t>
            </a:r>
            <a:r>
              <a:rPr lang="ru-RU" dirty="0" smtClean="0"/>
              <a:t>Елизавета </a:t>
            </a:r>
            <a:r>
              <a:rPr lang="ru-RU" dirty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возглавила в Москве движение по оказанию помощи воинам, а также вдовам и детям 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погибших. Она </a:t>
            </a:r>
            <a:r>
              <a:rPr lang="ru-RU" dirty="0" smtClean="0"/>
              <a:t>становится </a:t>
            </a:r>
            <a:r>
              <a:rPr lang="ru-RU" dirty="0"/>
              <a:t>во главе практически всех благотворительных организаций Москвы. </a:t>
            </a:r>
            <a:r>
              <a:rPr lang="ru-RU" dirty="0" smtClean="0"/>
              <a:t>Все </a:t>
            </a:r>
            <a:r>
              <a:rPr lang="ru-RU" dirty="0"/>
              <a:t>кремлевские залы княгиня превращает в швейные мастерские, где приглашенные ею работницы целыми днями готовят перевязочный материал для фронта. Лишь Тронный зал Кремля остался свободен от швейных машин и тюков с бинтами.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1880" y="260648"/>
            <a:ext cx="861138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Русско-японская война 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(1904-1905) 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74868"/>
            <a:ext cx="4007241" cy="25475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198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/>
        </p:nvSpPr>
        <p:spPr>
          <a:xfrm>
            <a:off x="107504" y="923095"/>
            <a:ext cx="3563232" cy="24289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Елизавета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Федоровна организовала отправку </a:t>
            </a:r>
            <a:r>
              <a:rPr lang="ru-RU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фронт санитарных </a:t>
            </a:r>
            <a:r>
              <a:rPr lang="ru-RU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поездов и обозов с продовольствием, обмундированием, медикаментами и подарками для солдат.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8" descr="D:\Desktop\27105524267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83187" y="214290"/>
            <a:ext cx="5026866" cy="3302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0" name="Google Shape;130;p18" descr="D:\Desktop\4536e5e04fe83d6c21e7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357" y="3516924"/>
            <a:ext cx="4673165" cy="3121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53098" y="182343"/>
            <a:ext cx="302936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Русско-японская война </a:t>
            </a:r>
            <a:r>
              <a:rPr lang="ru-RU" sz="2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(1904-1905</a:t>
            </a: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ea typeface="Calibri"/>
                <a:cs typeface="Times New Roman" pitchFamily="18" charset="0"/>
                <a:sym typeface="Calibri"/>
              </a:rPr>
              <a:t>)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3938026"/>
            <a:ext cx="345638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Под  Новороссийском был организован </a:t>
            </a:r>
            <a:r>
              <a:rPr lang="ru-RU" sz="2000" b="1" dirty="0" smtClean="0">
                <a:cs typeface="Times New Roman" pitchFamily="18" charset="0"/>
              </a:rPr>
              <a:t>санаторий </a:t>
            </a:r>
            <a:r>
              <a:rPr lang="ru-RU" sz="2000" b="1" dirty="0">
                <a:cs typeface="Times New Roman" pitchFamily="18" charset="0"/>
              </a:rPr>
              <a:t>для раненных </a:t>
            </a:r>
            <a:r>
              <a:rPr lang="ru-RU" sz="2000" b="1" dirty="0" smtClean="0">
                <a:cs typeface="Times New Roman" pitchFamily="18" charset="0"/>
              </a:rPr>
              <a:t>солдат</a:t>
            </a:r>
            <a:r>
              <a:rPr lang="ru-RU" sz="2000" dirty="0" smtClean="0">
                <a:cs typeface="Times New Roman" pitchFamily="18" charset="0"/>
              </a:rPr>
              <a:t>, </a:t>
            </a:r>
            <a:r>
              <a:rPr lang="ru-RU" sz="2000" dirty="0">
                <a:cs typeface="Times New Roman" pitchFamily="18" charset="0"/>
              </a:rPr>
              <a:t>оборудованный по последнему слову тогдашней медицинской </a:t>
            </a:r>
            <a:r>
              <a:rPr lang="ru-RU" sz="2000" dirty="0" smtClean="0">
                <a:cs typeface="Times New Roman" pitchFamily="18" charset="0"/>
              </a:rPr>
              <a:t>техники</a:t>
            </a:r>
            <a:r>
              <a:rPr lang="ru-RU" sz="20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399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F:\слюсарев\710d2fabb96325ab311ba1e3729d0d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49513"/>
            <a:ext cx="2326344" cy="40478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6892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4 февраля </a:t>
            </a:r>
            <a:r>
              <a:rPr lang="ru-RU" sz="2000" dirty="0" smtClean="0"/>
              <a:t>1905 </a:t>
            </a:r>
            <a:r>
              <a:rPr lang="ru-RU" sz="2000" dirty="0"/>
              <a:t>года террорист-смертник Иван </a:t>
            </a:r>
            <a:r>
              <a:rPr lang="ru-RU" sz="2000" dirty="0" err="1"/>
              <a:t>Каляев</a:t>
            </a:r>
            <a:r>
              <a:rPr lang="ru-RU" sz="2000" dirty="0"/>
              <a:t> убил ее мужа, великого князя Сергея Александровича. </a:t>
            </a:r>
          </a:p>
        </p:txBody>
      </p:sp>
      <p:pic>
        <p:nvPicPr>
          <p:cNvPr id="5" name="Google Shape;141;p19" descr="D:\Desktop\spo5nko4Vu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5444" y="1569326"/>
            <a:ext cx="4021015" cy="241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Google Shape;140;p19"/>
          <p:cNvSpPr txBox="1"/>
          <p:nvPr/>
        </p:nvSpPr>
        <p:spPr>
          <a:xfrm>
            <a:off x="4254806" y="4221088"/>
            <a:ext cx="4565666" cy="20772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После убийства супруга  </a:t>
            </a:r>
            <a:endParaRPr dirty="0"/>
          </a:p>
          <a:p>
            <a:pPr lvl="0" algn="ctr"/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Елизавета Федоровна</a:t>
            </a:r>
            <a:r>
              <a:rPr lang="ru-RU" sz="2000" dirty="0"/>
              <a:t> не снимала траур, много молилась, постилась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Она  </a:t>
            </a:r>
            <a:r>
              <a:rPr lang="ru-RU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распустила двор </a:t>
            </a:r>
            <a:r>
              <a:rPr lang="ru-RU" sz="2000" dirty="0">
                <a:ea typeface="Calibri"/>
                <a:cs typeface="Calibri"/>
                <a:sym typeface="Calibri"/>
              </a:rPr>
              <a:t>и </a:t>
            </a:r>
            <a:r>
              <a:rPr lang="ru-RU" sz="2000" dirty="0" smtClean="0"/>
              <a:t>решила </a:t>
            </a:r>
            <a:r>
              <a:rPr lang="ru-RU" sz="2000" dirty="0"/>
              <a:t>посвятить себя </a:t>
            </a:r>
            <a:r>
              <a:rPr lang="ru-RU" sz="2000" dirty="0" smtClean="0">
                <a:ea typeface="Calibri"/>
                <a:cs typeface="Calibri"/>
                <a:sym typeface="Calibri"/>
              </a:rPr>
              <a:t>благотворительности, </a:t>
            </a:r>
            <a:endParaRPr lang="ru-RU" sz="2000" dirty="0">
              <a:ea typeface="Calibri"/>
              <a:cs typeface="Calibri"/>
              <a:sym typeface="Calibri"/>
            </a:endParaRPr>
          </a:p>
          <a:p>
            <a:pPr algn="ctr"/>
            <a:r>
              <a:rPr lang="ru-RU" sz="2000" dirty="0" smtClean="0"/>
              <a:t>строительству </a:t>
            </a:r>
            <a:r>
              <a:rPr lang="ru-RU" sz="2000" dirty="0"/>
              <a:t>и созданию милосердной </a:t>
            </a:r>
            <a:r>
              <a:rPr lang="ru-RU" sz="2000" dirty="0" smtClean="0"/>
              <a:t>обители</a:t>
            </a:r>
            <a:r>
              <a:rPr lang="ru-RU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8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884"/>
            <a:ext cx="2052985" cy="27373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80791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5372472" y="3221360"/>
            <a:ext cx="356323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151;p20" descr="D:\Desktop\i_056.jpg"/>
          <p:cNvPicPr preferRelativeResize="0"/>
          <p:nvPr/>
        </p:nvPicPr>
        <p:blipFill rotWithShape="1">
          <a:blip r:embed="rId3">
            <a:alphaModFix/>
          </a:blip>
          <a:srcRect l="12259" b="12529"/>
          <a:stretch/>
        </p:blipFill>
        <p:spPr>
          <a:xfrm>
            <a:off x="4479921" y="260648"/>
            <a:ext cx="4455783" cy="2541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Google Shape;150;p20"/>
          <p:cNvSpPr/>
          <p:nvPr/>
        </p:nvSpPr>
        <p:spPr>
          <a:xfrm>
            <a:off x="4479921" y="3118000"/>
            <a:ext cx="4455783" cy="344707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Возглавив после гибели мужа Императорское Православное Палестинское общество, председателем которого долгое время был Сергей Александрович, великая княгиня приняла на себя всю заботу о паломниках из России на Святую Землю, все хлопоты по содержанию там храмов, подворий, гостиниц, больниц, школ. </a:t>
            </a:r>
            <a:endParaRPr sz="20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7" name="Picture 5" descr="F:\слюсарев\2e4078118c9c20d99c82a2e1312880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9288"/>
            <a:ext cx="4018458" cy="66420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/>
          <p:nvPr/>
        </p:nvSpPr>
        <p:spPr>
          <a:xfrm>
            <a:off x="5220072" y="3068960"/>
            <a:ext cx="356323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5372472" y="3221360"/>
            <a:ext cx="3563232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4" y="850453"/>
            <a:ext cx="4534469" cy="5940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На светских приемах она не появлялась. Бывала только в храме на бракосочетаниях или крестинах родственников и друзей.</a:t>
            </a:r>
            <a:r>
              <a:rPr lang="ru-RU" sz="2000" dirty="0"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dirty="0">
                <a:cs typeface="Times New Roman" pitchFamily="18" charset="0"/>
              </a:rPr>
              <a:t>Вскоре после гибели мужа продала свои драгоценности (отдав в казну ту их часть, которая принадлежала династии Романовых) и на вырученные деньги </a:t>
            </a:r>
            <a:r>
              <a:rPr lang="ru-RU" sz="2000" dirty="0" smtClean="0">
                <a:cs typeface="Times New Roman" pitchFamily="18" charset="0"/>
              </a:rPr>
              <a:t>купила в 1907 году </a:t>
            </a:r>
            <a:r>
              <a:rPr lang="ru-RU" sz="2000" dirty="0">
                <a:cs typeface="Times New Roman" pitchFamily="18" charset="0"/>
              </a:rPr>
              <a:t>на Большой Ордынке</a:t>
            </a:r>
            <a:r>
              <a:rPr lang="ru-RU" sz="2000" u="sng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усадьбу с четырьмя домами и обширным </a:t>
            </a:r>
            <a:r>
              <a:rPr lang="ru-RU" sz="2000" dirty="0" smtClean="0">
                <a:cs typeface="Times New Roman" pitchFamily="18" charset="0"/>
              </a:rPr>
              <a:t>садом</a:t>
            </a:r>
            <a:r>
              <a:rPr lang="ru-RU" sz="2000" dirty="0">
                <a:cs typeface="Times New Roman" pitchFamily="18" charset="0"/>
              </a:rPr>
              <a:t> где расположилась основанная ею в 1909 году </a:t>
            </a:r>
            <a:r>
              <a:rPr lang="ru-RU" sz="2000" dirty="0" smtClean="0">
                <a:cs typeface="Times New Roman" pitchFamily="18" charset="0"/>
              </a:rPr>
              <a:t>Марфо-Мариинская обитель милосердия</a:t>
            </a:r>
            <a:r>
              <a:rPr lang="ru-RU" sz="2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(</a:t>
            </a:r>
            <a:r>
              <a:rPr lang="ru-RU" sz="2000" dirty="0">
                <a:cs typeface="Times New Roman" pitchFamily="18" charset="0"/>
              </a:rPr>
              <a:t>это не был </a:t>
            </a:r>
            <a:r>
              <a:rPr lang="ru-RU" sz="2000" dirty="0" smtClean="0">
                <a:cs typeface="Times New Roman" pitchFamily="18" charset="0"/>
              </a:rPr>
              <a:t>монастырь </a:t>
            </a:r>
            <a:r>
              <a:rPr lang="ru-RU" sz="2000" dirty="0">
                <a:cs typeface="Times New Roman" pitchFamily="18" charset="0"/>
              </a:rPr>
              <a:t>в точном смысле слова, </a:t>
            </a:r>
            <a:r>
              <a:rPr lang="ru-RU" sz="2000" dirty="0" smtClean="0">
                <a:cs typeface="Times New Roman" pitchFamily="18" charset="0"/>
              </a:rPr>
              <a:t>сестры обители занимались </a:t>
            </a:r>
            <a:r>
              <a:rPr lang="ru-RU" sz="2000" dirty="0">
                <a:cs typeface="Times New Roman" pitchFamily="18" charset="0"/>
              </a:rPr>
              <a:t>благотворительной и медицинской работой). </a:t>
            </a:r>
            <a:endParaRPr lang="ru-RU" sz="2000" dirty="0" smtClean="0">
              <a:cs typeface="Times New Roman" pitchFamily="18" charset="0"/>
            </a:endParaRPr>
          </a:p>
          <a:p>
            <a:pPr lvl="0" algn="ctr"/>
            <a:r>
              <a:rPr lang="ru-RU" sz="2000" b="1" dirty="0" smtClean="0"/>
              <a:t>Написала </a:t>
            </a:r>
            <a:r>
              <a:rPr lang="ru-RU" sz="2000" b="1" dirty="0"/>
              <a:t>устав принципиально новой обители милосердия.</a:t>
            </a:r>
            <a:r>
              <a:rPr lang="ru-RU" sz="2000" dirty="0"/>
              <a:t> 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667073" y="146458"/>
            <a:ext cx="7772400" cy="703995"/>
          </a:xfrm>
          <a:prstGeom prst="rect">
            <a:avLst/>
          </a:prstGeom>
        </p:spPr>
        <p:txBody>
          <a:bodyPr>
            <a:normAutofit fontScale="6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Марфо - Мариинской обители. </a:t>
            </a:r>
          </a:p>
          <a:p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67" y="863282"/>
            <a:ext cx="3756179" cy="5734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foma.ru/2013/07/elizfe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64" y="260648"/>
            <a:ext cx="4593660" cy="3038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16317" y="265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Марфо-Мариинская обитель милосердия. Москва, конец XIX в.</a:t>
            </a:r>
          </a:p>
        </p:txBody>
      </p:sp>
      <p:pic>
        <p:nvPicPr>
          <p:cNvPr id="6" name="Picture 2" descr="Покровский собор Марфо-Мариинской обители. Фото: Ludvig14 / Wikipedi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0"/>
          <a:stretch/>
        </p:blipFill>
        <p:spPr bwMode="auto">
          <a:xfrm>
            <a:off x="4139952" y="3802812"/>
            <a:ext cx="4799721" cy="282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5978221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Покровский собор Марфо-Мариинской обители. Фото: Ludvig14 / </a:t>
            </a:r>
            <a:r>
              <a:rPr lang="ru-RU" dirty="0" err="1">
                <a:solidFill>
                  <a:schemeClr val="bg1"/>
                </a:solidFill>
              </a:rPr>
              <a:t>Wikipedia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5282" y="109494"/>
            <a:ext cx="3914391" cy="36933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 плану Елизаветы Фёдоровны обитель должна была оказывать комплексную, духовно-просветительскую и медицинскую помощь нуждающимся, которым часто не просто давали еду и одежду, но помогали в трудоустройстве, устраивали в больницы. Нередко сёстры уговаривали семьи, которые не могли дать детям нормальное </a:t>
            </a:r>
            <a:r>
              <a:rPr lang="ru-RU" dirty="0" err="1" smtClean="0"/>
              <a:t>воспитание,отдать</a:t>
            </a:r>
            <a:r>
              <a:rPr lang="ru-RU" dirty="0" smtClean="0"/>
              <a:t> </a:t>
            </a:r>
            <a:r>
              <a:rPr lang="ru-RU" dirty="0"/>
              <a:t>детей в приют, где им давали образование, хороший уход и профессию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4364" y="3485230"/>
            <a:ext cx="387358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обители были созданы больница, </a:t>
            </a:r>
            <a:r>
              <a:rPr lang="ru-RU" dirty="0" smtClean="0"/>
              <a:t>амбулатория, </a:t>
            </a:r>
            <a:r>
              <a:rPr lang="ru-RU" dirty="0"/>
              <a:t>аптека, где часть лекарств выдавали бесплатно, приют, бесплатная столовая и ещё множество учреждений. В Покровском храме обители проходили просветительские лекции и беседы, заседания </a:t>
            </a:r>
            <a:r>
              <a:rPr lang="ru-RU" dirty="0" smtClean="0"/>
              <a:t>Палестинского общества, Географического общества, </a:t>
            </a:r>
            <a:r>
              <a:rPr lang="ru-RU" dirty="0"/>
              <a:t>духовные чтения и другие мероприятия.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7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8947"/>
          <a:stretch/>
        </p:blipFill>
        <p:spPr bwMode="auto">
          <a:xfrm>
            <a:off x="189110" y="191027"/>
            <a:ext cx="5030961" cy="6513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AutoShape 2" descr="file:///C:/Users/User/Downloads/6.webp"/>
          <p:cNvSpPr>
            <a:spLocks noChangeAspect="1" noChangeArrowheads="1"/>
          </p:cNvSpPr>
          <p:nvPr/>
        </p:nvSpPr>
        <p:spPr bwMode="auto">
          <a:xfrm>
            <a:off x="155575" y="-2506663"/>
            <a:ext cx="616267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107950"/>
            <a:ext cx="3635896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В апреле 1910 года на всенощном бдении по особому составленному Святейшим Синодом </a:t>
            </a:r>
            <a:r>
              <a:rPr lang="ru-RU" sz="2000" dirty="0" smtClean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 чину </a:t>
            </a:r>
            <a:r>
              <a:rPr lang="ru-RU" sz="2000" dirty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совершилось посвящение 17 </a:t>
            </a:r>
            <a:r>
              <a:rPr lang="ru-RU" sz="2000" dirty="0" err="1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насельниц</a:t>
            </a:r>
            <a:r>
              <a:rPr lang="ru-RU" sz="2000" dirty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 вместе с Елизаветой Федоровной в звание крестовых сестер, а наутро за Божественной литургией она была возведена в сан </a:t>
            </a:r>
            <a:r>
              <a:rPr lang="ru-RU" sz="2000" b="1" dirty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настоятельницы обители</a:t>
            </a:r>
            <a:r>
              <a:rPr lang="ru-RU" sz="2000" b="1" dirty="0" smtClean="0">
                <a:solidFill>
                  <a:schemeClr val="dk1"/>
                </a:solidFill>
                <a:ea typeface="Calibri"/>
                <a:cs typeface="Times New Roman" pitchFamily="18" charset="0"/>
                <a:sym typeface="Calibri"/>
              </a:rPr>
              <a:t>.</a:t>
            </a:r>
            <a:r>
              <a:rPr lang="ru-RU" sz="2000" b="1" dirty="0"/>
              <a:t> </a:t>
            </a:r>
            <a:r>
              <a:rPr lang="ru-RU" sz="2000" dirty="0"/>
              <a:t>Сёстры милосердия, </a:t>
            </a:r>
            <a:r>
              <a:rPr lang="ru-RU" sz="2000" dirty="0" smtClean="0"/>
              <a:t>поступив-</a:t>
            </a:r>
            <a:r>
              <a:rPr lang="ru-RU" sz="2000" dirty="0" err="1" smtClean="0"/>
              <a:t>шие</a:t>
            </a:r>
            <a:r>
              <a:rPr lang="ru-RU" sz="2000" dirty="0" smtClean="0"/>
              <a:t> </a:t>
            </a:r>
            <a:r>
              <a:rPr lang="ru-RU" sz="2000" dirty="0"/>
              <a:t>в обитель, впервые имели право добровольного выбора: остаться в обители навсегда или, отслужив положенный срок после обучения, уйти в мир, создать семью. Сама </a:t>
            </a:r>
            <a:r>
              <a:rPr lang="ru-RU" sz="2000" dirty="0" err="1"/>
              <a:t>Елисавета</a:t>
            </a:r>
            <a:r>
              <a:rPr lang="ru-RU" sz="2000" dirty="0"/>
              <a:t> </a:t>
            </a:r>
            <a:r>
              <a:rPr lang="ru-RU" sz="2000" dirty="0" err="1"/>
              <a:t>Феодоровна</a:t>
            </a:r>
            <a:r>
              <a:rPr lang="ru-RU" sz="2000" dirty="0"/>
              <a:t> стала настоятельницей обители, не принимая пострига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5279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 idx="4294967295"/>
          </p:nvPr>
        </p:nvSpPr>
        <p:spPr>
          <a:xfrm>
            <a:off x="4283968" y="280120"/>
            <a:ext cx="4724654" cy="250080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ru-RU" sz="1800" dirty="0">
                <a:cs typeface="Times New Roman" pitchFamily="18" charset="0"/>
              </a:rPr>
              <a:t>Настоятельница с сестрами активно выходили в мир: помогали сиротам, неизлечимо больным, беднякам. Великая княгиня организовала </a:t>
            </a:r>
            <a:r>
              <a:rPr lang="ru-RU" sz="1800" b="1" u="sng" dirty="0" smtClean="0">
                <a:cs typeface="Times New Roman" pitchFamily="18" charset="0"/>
              </a:rPr>
              <a:t>общежитие </a:t>
            </a:r>
            <a:r>
              <a:rPr lang="ru-RU" sz="1800" b="1" u="sng" dirty="0">
                <a:cs typeface="Times New Roman" pitchFamily="18" charset="0"/>
              </a:rPr>
              <a:t>для мальчиков</a:t>
            </a:r>
            <a:r>
              <a:rPr lang="ru-RU" sz="1800" b="1" dirty="0">
                <a:cs typeface="Times New Roman" pitchFamily="18" charset="0"/>
              </a:rPr>
              <a:t>, </a:t>
            </a:r>
            <a:r>
              <a:rPr lang="ru-RU" sz="1800" dirty="0">
                <a:cs typeface="Times New Roman" pitchFamily="18" charset="0"/>
              </a:rPr>
              <a:t>которые потом составили артель посыльных, </a:t>
            </a:r>
            <a:r>
              <a:rPr lang="ru-RU" sz="1800" dirty="0" smtClean="0">
                <a:cs typeface="Times New Roman" pitchFamily="18" charset="0"/>
              </a:rPr>
              <a:t/>
            </a:r>
            <a:br>
              <a:rPr lang="ru-RU" sz="1800" dirty="0" smtClean="0">
                <a:cs typeface="Times New Roman" pitchFamily="18" charset="0"/>
              </a:rPr>
            </a:br>
            <a:r>
              <a:rPr lang="ru-RU" sz="1800" u="sng" dirty="0" smtClean="0">
                <a:cs typeface="Times New Roman" pitchFamily="18" charset="0"/>
              </a:rPr>
              <a:t>а</a:t>
            </a:r>
            <a:r>
              <a:rPr lang="ru-RU" sz="1800" u="sng" dirty="0">
                <a:cs typeface="Times New Roman" pitchFamily="18" charset="0"/>
              </a:rPr>
              <a:t> </a:t>
            </a:r>
            <a:r>
              <a:rPr lang="ru-RU" sz="1800" b="1" u="sng" dirty="0">
                <a:cs typeface="Times New Roman" pitchFamily="18" charset="0"/>
              </a:rPr>
              <a:t>для девушек</a:t>
            </a:r>
            <a:r>
              <a:rPr lang="ru-RU" sz="1800" b="1" dirty="0">
                <a:cs typeface="Times New Roman" pitchFamily="18" charset="0"/>
              </a:rPr>
              <a:t> — дом  работниц </a:t>
            </a:r>
            <a:r>
              <a:rPr lang="ru-RU" sz="1800" dirty="0">
                <a:cs typeface="Times New Roman" pitchFamily="18" charset="0"/>
              </a:rPr>
              <a:t>с </a:t>
            </a:r>
            <a:r>
              <a:rPr lang="ru-RU" sz="1800" dirty="0" smtClean="0">
                <a:cs typeface="Times New Roman" pitchFamily="18" charset="0"/>
              </a:rPr>
              <a:t>дешевой или</a:t>
            </a:r>
            <a:r>
              <a:rPr lang="ru-RU" sz="1800" dirty="0">
                <a:cs typeface="Times New Roman" pitchFamily="18" charset="0"/>
              </a:rPr>
              <a:t> бесплатной квартирой, где они уберегались от голода и влияния улицы.</a:t>
            </a:r>
            <a:endParaRPr sz="1800" dirty="0">
              <a:cs typeface="Times New Roman" pitchFamily="18" charset="0"/>
            </a:endParaRPr>
          </a:p>
        </p:txBody>
      </p:sp>
      <p:pic>
        <p:nvPicPr>
          <p:cNvPr id="180" name="Google Shape;180;p23" descr="D:\Desktop\img3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3968" y="2996952"/>
            <a:ext cx="4703141" cy="3732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Google Shape;161;p21" descr="D:\Desktop\1789021_origina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564" y="289992"/>
            <a:ext cx="2736304" cy="38164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107504" y="4293096"/>
            <a:ext cx="3816424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Она открывала приюты, ясли, детские сады …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По </a:t>
            </a:r>
            <a:r>
              <a:rPr lang="ru-RU" sz="2000" b="1" dirty="0"/>
              <a:t>всей России были отделения.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Это </a:t>
            </a:r>
            <a:r>
              <a:rPr lang="ru-RU" sz="2000" b="1" dirty="0"/>
              <a:t>была большая сеть, благотворительное движение </a:t>
            </a:r>
            <a:r>
              <a:rPr lang="ru-RU" sz="2000" b="1" dirty="0" smtClean="0"/>
              <a:t>в России возглавляла великая </a:t>
            </a:r>
            <a:r>
              <a:rPr lang="ru-RU" sz="2000" b="1" dirty="0"/>
              <a:t>княгиня Елизавета Федоровна</a:t>
            </a:r>
          </a:p>
        </p:txBody>
      </p:sp>
    </p:spTree>
    <p:extLst>
      <p:ext uri="{BB962C8B-B14F-4D97-AF65-F5344CB8AC3E}">
        <p14:creationId xmlns:p14="http://schemas.microsoft.com/office/powerpoint/2010/main" val="1786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body" idx="4294967295"/>
          </p:nvPr>
        </p:nvSpPr>
        <p:spPr>
          <a:xfrm>
            <a:off x="164123" y="95049"/>
            <a:ext cx="4278923" cy="1500187"/>
          </a:xfrm>
        </p:spPr>
        <p:txBody>
          <a:bodyPr>
            <a:normAutofit fontScale="7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25400" lvl="0" indent="0">
              <a:buNone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Помощь во время Первой мировой войны.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3077" y="1595236"/>
            <a:ext cx="3922835" cy="20954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ts val="500"/>
              </a:spcBef>
            </a:pPr>
            <a:r>
              <a:rPr lang="ru-RU" sz="1800" dirty="0">
                <a:cs typeface="Times New Roman" pitchFamily="18" charset="0"/>
              </a:rPr>
              <a:t>11 августа 1914 года было утверждено «Положение о Комитете Великой княгини Елизаветы Фёдоровны по оказанию благотворительной помощи семьям лиц, призванных на войну». </a:t>
            </a:r>
          </a:p>
          <a:p>
            <a:pPr lvl="0">
              <a:spcBef>
                <a:spcPts val="500"/>
              </a:spcBef>
            </a:pPr>
            <a:r>
              <a:rPr lang="ru-RU" sz="1800" dirty="0">
                <a:cs typeface="Times New Roman" pitchFamily="18" charset="0"/>
              </a:rPr>
              <a:t> 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66" y="118129"/>
            <a:ext cx="4534255" cy="3022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Хирургический кабинет больницы при Обители. Фото из музея Марфо-Мариинской Обители милосердия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82" y="3502212"/>
            <a:ext cx="4164624" cy="312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471221" y="35022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500"/>
              </a:spcBef>
            </a:pPr>
            <a:r>
              <a:rPr lang="ru-RU" sz="1800" dirty="0">
                <a:cs typeface="Times New Roman" pitchFamily="18" charset="0"/>
              </a:rPr>
              <a:t>В первые дни войны экстренно снарядила и отправила на Юго-Западный и Северный фронт пять санитарных отрядов.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1221" y="4690553"/>
            <a:ext cx="4572000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800" b="1" dirty="0">
                <a:cs typeface="Times New Roman" pitchFamily="18" charset="0"/>
              </a:rPr>
              <a:t>Создала лучшую хирургическую больницу в Москве.</a:t>
            </a:r>
            <a:r>
              <a:rPr lang="ru-RU" sz="1800" dirty="0">
                <a:cs typeface="Times New Roman" pitchFamily="18" charset="0"/>
              </a:rPr>
              <a:t> Первая операция в клинике при Марфо-Мариинской обители была сделана самой великой княгине Елизавете. Впоследствии сюда привозили самых тяжелых больных, от которых отказывались в других больницах. </a:t>
            </a:r>
          </a:p>
        </p:txBody>
      </p:sp>
    </p:spTree>
    <p:extLst>
      <p:ext uri="{BB962C8B-B14F-4D97-AF65-F5344CB8AC3E}">
        <p14:creationId xmlns:p14="http://schemas.microsoft.com/office/powerpoint/2010/main" val="21899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2286000" y="4643446"/>
            <a:ext cx="61436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179512" y="127713"/>
            <a:ext cx="4752528" cy="1429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b="1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С начала Первой мировой войны (1914) Елизавета Федоровна </a:t>
            </a:r>
            <a:r>
              <a:rPr lang="ru-RU" b="1" dirty="0" smtClea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включилась </a:t>
            </a:r>
            <a:r>
              <a:rPr lang="ru-RU" b="1" i="0" u="none" strike="noStrike" cap="none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в деятельность по оказанию медицинской помощи солдатам и офицерам действующей армии. </a:t>
            </a:r>
            <a:endParaRPr lang="ru-RU" b="1" dirty="0"/>
          </a:p>
        </p:txBody>
      </p:sp>
      <p:pic>
        <p:nvPicPr>
          <p:cNvPr id="5" name="Google Shape;200;p25" descr="D:\Desktop\q9O5JZB-epM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6056" y="52309"/>
            <a:ext cx="4003940" cy="236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3851395" y="2519787"/>
            <a:ext cx="5220072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Под ее руководством формировались санитарные поезда, устраивались склады лекарств и снаряжения, отправлялись на фронт походные церкви. </a:t>
            </a:r>
            <a:r>
              <a:rPr lang="ru-RU" dirty="0" smtClean="0"/>
              <a:t>Только </a:t>
            </a:r>
            <a:r>
              <a:rPr lang="ru-RU" dirty="0"/>
              <a:t>в Москве под попечением Елизаветы Фёдоровны было 807 госпиталей. </a:t>
            </a:r>
          </a:p>
          <a:p>
            <a:pPr algn="ctr"/>
            <a:r>
              <a:rPr lang="ru-RU" dirty="0" smtClean="0"/>
              <a:t>Она </a:t>
            </a:r>
            <a:r>
              <a:rPr lang="ru-RU" dirty="0"/>
              <a:t>учреждает общежитие для юных добровольцев, которое ласково именовала «школой маленьких героев войны». </a:t>
            </a:r>
            <a:r>
              <a:rPr lang="ru-RU" dirty="0" smtClean="0"/>
              <a:t>Ребята </a:t>
            </a:r>
            <a:r>
              <a:rPr lang="ru-RU" dirty="0"/>
              <a:t>учились по специальной программе, которая предполагала военную дисциплину, общеобразовательные дисциплины, военное </a:t>
            </a:r>
            <a:r>
              <a:rPr lang="ru-RU" dirty="0" smtClean="0"/>
              <a:t>дело. По </a:t>
            </a:r>
            <a:r>
              <a:rPr lang="ru-RU" dirty="0"/>
              <a:t>такому же принципу в самое трудное время Великой Отечественной войны в СССР были созданы Суворовские военные училища.</a:t>
            </a:r>
            <a:endParaRPr lang="ru-RU" dirty="0"/>
          </a:p>
        </p:txBody>
      </p:sp>
      <p:pic>
        <p:nvPicPr>
          <p:cNvPr id="7" name="Picture 2" descr="F:\слюсарев\657837528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79511" y="1772816"/>
            <a:ext cx="3421237" cy="49581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7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08" y="235206"/>
            <a:ext cx="4342387" cy="5432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11014" y="235206"/>
            <a:ext cx="4318782" cy="6370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Я на тебя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гляжу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любуюсь ежечасно: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Ты так невыразимо хороша!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О, верно под такой наружностью прекрасной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Такая же прекрасная душа!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Какой-то кротости и грусти сокровенной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твоих глазах таится глубина;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Как ангел, ты тиха, чиста и совершенна;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Как женщина, стыдлива и нежна.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Пусть не земле ничто средь зол и скорби многой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Твою не запятнает чистоту,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И всякий, увидав тебя, прославит Бога,</a:t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Создавшего такую красоту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К.Р.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(Великий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князь Константин Константинович Романов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1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211960" y="2564904"/>
            <a:ext cx="4320480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400" lvl="0" indent="0">
              <a:spcBef>
                <a:spcPts val="500"/>
              </a:spcBef>
              <a:buNone/>
            </a:pPr>
            <a:r>
              <a:rPr lang="ru-RU" sz="2000" dirty="0">
                <a:solidFill>
                  <a:srgbClr val="000000"/>
                </a:solidFill>
              </a:rPr>
              <a:t>Ещё одной инициативой великой княгини Елизаветы Фёдоровны стало устройство Братского </a:t>
            </a:r>
            <a:r>
              <a:rPr lang="ru-RU" sz="2000" dirty="0" smtClean="0">
                <a:solidFill>
                  <a:srgbClr val="000000"/>
                </a:solidFill>
              </a:rPr>
              <a:t>кладбища. Открытие </a:t>
            </a:r>
            <a:r>
              <a:rPr lang="ru-RU" sz="2000" dirty="0">
                <a:solidFill>
                  <a:srgbClr val="000000"/>
                </a:solidFill>
              </a:rPr>
              <a:t>Братского кладбища и временной часовни состоялось 15 февраля 1915 года, в тот же день было совершено первое погребение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39"/>
          <a:stretch/>
        </p:blipFill>
        <p:spPr>
          <a:xfrm>
            <a:off x="251521" y="188640"/>
            <a:ext cx="4566664" cy="1864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593"/>
          <a:stretch/>
        </p:blipFill>
        <p:spPr>
          <a:xfrm>
            <a:off x="5054834" y="116633"/>
            <a:ext cx="3986901" cy="232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987825" y="5013176"/>
            <a:ext cx="606919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000" dirty="0"/>
              <a:t>При личном участии Елизаветы Федоровны в 1916 году была начата работа по проектированию и строительству в Москве первого в России протезного завода, который до настоящего времени занимается выпуском комплектующих к протезам. </a:t>
            </a:r>
          </a:p>
        </p:txBody>
      </p:sp>
      <p:pic>
        <p:nvPicPr>
          <p:cNvPr id="8" name="Google Shape;102;p15" descr="D:\Desktop\Elizaveta-700x1022-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2348880"/>
            <a:ext cx="2952327" cy="42955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001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90;p24" descr="D:\Desktop\Преподобная мученица великая княгиня Елизавета Федоровна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0741" y="3284984"/>
            <a:ext cx="5649894" cy="3389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210442" y="181624"/>
            <a:ext cx="5441678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Поселившись </a:t>
            </a:r>
            <a:r>
              <a:rPr lang="ru-RU" sz="2000" dirty="0"/>
              <a:t>в обители, Елизавета Фёдоровна вела подвижническую жизнь: </a:t>
            </a:r>
            <a:r>
              <a:rPr lang="ru-RU" sz="2000" dirty="0">
                <a:cs typeface="Times New Roman" pitchFamily="18" charset="0"/>
              </a:rPr>
              <a:t>спала на деревянных досках без матраса, тайно носила власяницу и вериги. </a:t>
            </a:r>
            <a:r>
              <a:rPr lang="ru-RU" sz="2000" dirty="0" smtClean="0"/>
              <a:t>ночами </a:t>
            </a:r>
            <a:r>
              <a:rPr lang="ru-RU" sz="2000" dirty="0"/>
              <a:t>ухаживала за тяжелобольными или читала </a:t>
            </a:r>
            <a:r>
              <a:rPr lang="ru-RU" sz="2000" dirty="0" smtClean="0"/>
              <a:t>Псалтирь над </a:t>
            </a:r>
            <a:r>
              <a:rPr lang="ru-RU" sz="2000" dirty="0"/>
              <a:t>умершими, а днём трудилась наряду со своими сёстрами, обходя беднейшие кварталы, сама посещала </a:t>
            </a:r>
            <a:r>
              <a:rPr lang="ru-RU" sz="2000" dirty="0" smtClean="0"/>
              <a:t>Хитров рынок</a:t>
            </a:r>
            <a:r>
              <a:rPr lang="ru-RU" sz="2000" dirty="0"/>
              <a:t> — самое трущобное место тогдашней Москвы, вызволяя оттуда малолетних детей. </a:t>
            </a:r>
            <a:endParaRPr lang="ru-RU" sz="2000" dirty="0"/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35" y="150610"/>
            <a:ext cx="3148117" cy="4104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5940152" y="4489707"/>
            <a:ext cx="3059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«Москва стала не просто лучшим, но единственным местом на земле, в котором в полной мере воплотился дар благотворительности великой княгини». </a:t>
            </a:r>
          </a:p>
          <a:p>
            <a:r>
              <a:rPr lang="ru-RU" sz="1400" dirty="0"/>
              <a:t>кандидат культурологии </a:t>
            </a:r>
          </a:p>
          <a:p>
            <a:r>
              <a:rPr lang="ru-RU" sz="1400" dirty="0"/>
              <a:t>Дарья Романова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559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22" y="548680"/>
            <a:ext cx="5965559" cy="3977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347863" y="4771016"/>
            <a:ext cx="5547425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/>
              <a:t>В ночь на 18 июля 1918 года великая княгиня Елизавета Фёдоровна была убита: живой сброшена в Новую </a:t>
            </a:r>
            <a:r>
              <a:rPr lang="ru-RU" sz="2000" dirty="0" err="1"/>
              <a:t>Селимскую</a:t>
            </a:r>
            <a:r>
              <a:rPr lang="ru-RU" sz="2000" dirty="0"/>
              <a:t> шахту в 18 км от </a:t>
            </a:r>
            <a:r>
              <a:rPr lang="ru-RU" sz="2000" dirty="0" smtClean="0"/>
              <a:t>Алапаевска. </a:t>
            </a:r>
            <a:r>
              <a:rPr lang="ru-RU" sz="2000" dirty="0"/>
              <a:t>Шахту взорвали гранатами, завалили брёвнами и засыпали землёй.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3701" y="332656"/>
            <a:ext cx="2588099" cy="59400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ea typeface="Calibri" pitchFamily="34" charset="0"/>
                <a:cs typeface="Times New Roman" pitchFamily="18" charset="0"/>
              </a:rPr>
              <a:t>В апреле 1918 года, в Светлый вторник после Пасхи, после литургии, которую служил святейший патриарх Тихон, настоятельница была арестована. Вместе с другими Романовыми она была депортирована на Урал, в город Алапаевск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000" b="1" dirty="0">
                <a:ea typeface="Calibri" pitchFamily="34" charset="0"/>
                <a:cs typeface="Times New Roman" pitchFamily="18" charset="0"/>
              </a:rPr>
              <a:t> Последние месяцы своей жизни великая княгиня провела в заключении в школе. 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973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 txBox="1">
            <a:spLocks noGrp="1"/>
          </p:cNvSpPr>
          <p:nvPr>
            <p:ph type="title" idx="4294967295"/>
          </p:nvPr>
        </p:nvSpPr>
        <p:spPr>
          <a:xfrm>
            <a:off x="4287570" y="400294"/>
            <a:ext cx="3857625" cy="237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-RU" sz="1800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800" dirty="0">
                <a:latin typeface="Arial"/>
                <a:ea typeface="Arial"/>
                <a:cs typeface="Arial"/>
                <a:sym typeface="Arial"/>
              </a:rPr>
            </a:b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27" descr="Икона 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1772816"/>
            <a:ext cx="3528392" cy="48857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424936" cy="16312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«Жизнь Елизаветы Фёдоровны — это духовный подвиг, образец стойкости духа, служение Богу и ближним, служение России» </a:t>
            </a:r>
          </a:p>
          <a:p>
            <a:pPr algn="r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Пётр Николаевич Миллер </a:t>
            </a:r>
            <a:endParaRPr lang="ru-RU" sz="16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2700" y="1891864"/>
            <a:ext cx="4818071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1 ноября 1981 г. Русской православной церковью за рубежом Елизавета Фёдоровна была причислена к лику святых. </a:t>
            </a:r>
            <a:endParaRPr lang="ru-RU" sz="2000" b="1" dirty="0" smtClean="0"/>
          </a:p>
          <a:p>
            <a:r>
              <a:rPr lang="ru-RU" sz="2000" b="1" dirty="0" smtClean="0"/>
              <a:t>А </a:t>
            </a:r>
            <a:r>
              <a:rPr lang="ru-RU" sz="2000" b="1" dirty="0"/>
              <a:t>14 марта 1992 года в Москве было засвидетельствовано чудо: Земля, привезённая из Алапаевска с места мученического подвига великой княгини Елизаветы Фёдоровны чудесным образом заблагоухала</a:t>
            </a:r>
            <a:r>
              <a:rPr lang="ru-RU" sz="2000" b="1" dirty="0" smtClean="0"/>
              <a:t>.</a:t>
            </a:r>
            <a:endParaRPr lang="ru-RU" sz="2000" b="1" dirty="0"/>
          </a:p>
          <a:p>
            <a:r>
              <a:rPr lang="ru-RU" sz="2000" b="1" dirty="0"/>
              <a:t>В 1992 году Архиерейским собором Русской православной церкви великая княгиня Елизавета и сестра Варвара причислены к лику святых и включены в </a:t>
            </a:r>
            <a:r>
              <a:rPr lang="ru-RU" sz="2000" b="1" dirty="0" smtClean="0"/>
              <a:t>Собор </a:t>
            </a:r>
            <a:r>
              <a:rPr lang="ru-RU" sz="2000" b="1" dirty="0" err="1" smtClean="0"/>
              <a:t>новомучеников</a:t>
            </a:r>
            <a:r>
              <a:rPr lang="ru-RU" sz="2000" b="1" dirty="0" smtClean="0"/>
              <a:t> Российских.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7102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7"/>
            <a:ext cx="4680520" cy="62478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«Весь жизненный путь великой княгини Елизаветы — это путь абсолютно замечательный, удивительный, который может быть примером для очень многих. А кончина — действительно царственный венец этого пути».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2000" dirty="0" smtClean="0">
                <a:ln w="11430"/>
                <a:solidFill>
                  <a:schemeClr val="tx2"/>
                </a:solidFill>
              </a:rPr>
              <a:t>Именно </a:t>
            </a:r>
            <a:r>
              <a:rPr lang="ru-RU" sz="2000" dirty="0">
                <a:ln w="11430"/>
                <a:solidFill>
                  <a:schemeClr val="tx2"/>
                </a:solidFill>
              </a:rPr>
              <a:t>так сказал Патриарх Московский и всея Руси Кирилл в своем слове в день памяти святой преподобной мученицы, великой княгини Елизаветы в Марфо-Мариинской обители.</a:t>
            </a:r>
          </a:p>
          <a:p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Великая княгиня Елисавета Феодоровна (53 года). Фото: wikip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6672"/>
            <a:ext cx="3990991" cy="539227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6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кульптура Св. Елисаветы в Покровском-Стрешнев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1" r="23405"/>
          <a:stretch/>
        </p:blipFill>
        <p:spPr bwMode="auto">
          <a:xfrm>
            <a:off x="4944581" y="1962372"/>
            <a:ext cx="3515852" cy="4743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3386" y="188640"/>
            <a:ext cx="8681102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На территории Марфо-Мариинской обители </a:t>
            </a:r>
            <a:r>
              <a:rPr lang="ru-RU" sz="2000" b="1" dirty="0" err="1" smtClean="0"/>
              <a:t>Елисавета</a:t>
            </a:r>
            <a:r>
              <a:rPr lang="ru-RU" sz="2000" b="1" dirty="0" smtClean="0"/>
              <a:t> </a:t>
            </a:r>
            <a:r>
              <a:rPr lang="ru-RU" sz="2000" b="1" dirty="0" err="1"/>
              <a:t>Феодоровн</a:t>
            </a:r>
            <a:r>
              <a:rPr lang="ru-RU" sz="2000" dirty="0" err="1"/>
              <a:t>а</a:t>
            </a:r>
            <a:r>
              <a:rPr lang="ru-RU" sz="2000" dirty="0"/>
              <a:t> запечатлена в  двух своих ипостасях – светской и духовной,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двух основных периодах своей жизни: Великая княгиня, супруга московского генерал-губернатора Сергея Александровича Романова, и Великая матушка, настоятельница Марфо-Мариинской обители.</a:t>
            </a:r>
          </a:p>
        </p:txBody>
      </p:sp>
      <p:pic>
        <p:nvPicPr>
          <p:cNvPr id="4" name="Picture 2" descr="Скульптура Св. Елисаветы в Покровском-Стрешнев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8" r="23734"/>
          <a:stretch/>
        </p:blipFill>
        <p:spPr bwMode="auto">
          <a:xfrm>
            <a:off x="395537" y="1956344"/>
            <a:ext cx="3816423" cy="47492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69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0034" y="2303139"/>
            <a:ext cx="4506462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1 ноября 2024 года будет отмечаться 160-летие со дня рождения </a:t>
            </a:r>
            <a:r>
              <a:rPr lang="ru-RU" sz="2000" dirty="0" smtClean="0"/>
              <a:t>второго в истории Председателя Императорского Православного Палестинского Общества, основательницы Марфо-Мариинской </a:t>
            </a:r>
            <a:r>
              <a:rPr lang="ru-RU" sz="2000" dirty="0"/>
              <a:t>обители и множества благотворительных учреждений Великой княгини </a:t>
            </a:r>
            <a:r>
              <a:rPr lang="ru-RU" sz="2000" dirty="0" err="1"/>
              <a:t>Елисаветы</a:t>
            </a:r>
            <a:r>
              <a:rPr lang="ru-RU" sz="2000" dirty="0"/>
              <a:t> </a:t>
            </a:r>
            <a:r>
              <a:rPr lang="ru-RU" sz="2000" dirty="0" err="1"/>
              <a:t>Феодоровны</a:t>
            </a:r>
            <a:r>
              <a:rPr lang="ru-RU" sz="2000" dirty="0"/>
              <a:t>, причисленной Русской Православной церковью к лику святых. </a:t>
            </a:r>
            <a:r>
              <a:rPr lang="ru-RU" sz="2000" b="1" dirty="0"/>
              <a:t>2024 год объявлен в </a:t>
            </a:r>
            <a:r>
              <a:rPr lang="ru-RU" sz="2000" b="1" dirty="0" smtClean="0"/>
              <a:t>Императорском Православном </a:t>
            </a:r>
            <a:r>
              <a:rPr lang="ru-RU" sz="2000" b="1" dirty="0"/>
              <a:t>Палестинском Обществе Годом памяти </a:t>
            </a:r>
            <a:r>
              <a:rPr lang="ru-RU" sz="2000" b="1" dirty="0" err="1"/>
              <a:t>Елисаветы</a:t>
            </a:r>
            <a:r>
              <a:rPr lang="ru-RU" sz="2000" b="1" dirty="0"/>
              <a:t> </a:t>
            </a:r>
            <a:r>
              <a:rPr lang="ru-RU" sz="2000" b="1" dirty="0" err="1"/>
              <a:t>Феодоровны</a:t>
            </a:r>
            <a:r>
              <a:rPr lang="ru-RU" sz="2000" b="1" dirty="0"/>
              <a:t>. </a:t>
            </a:r>
          </a:p>
        </p:txBody>
      </p:sp>
      <p:pic>
        <p:nvPicPr>
          <p:cNvPr id="4" name="Picture 2" descr="F:\слюсарев\ikoni00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50600"/>
            <a:ext cx="4104456" cy="49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1306" y="116632"/>
            <a:ext cx="861437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«Святость 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этой женщины очевидна и бесспорна. Она подтверждена подвижнической жизнью княгини, её мученической кончиной, при которой она молилась за убивающих её, и, наконец, благоуханием её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мощей»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2369" y="1718773"/>
            <a:ext cx="472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1400" b="1" dirty="0" smtClean="0"/>
              <a:t>Пётр Николаевич Миллер</a:t>
            </a:r>
            <a:r>
              <a:rPr lang="ru-RU" sz="1400" dirty="0" smtClean="0"/>
              <a:t> (1867–1943) — </a:t>
            </a:r>
            <a:r>
              <a:rPr lang="ru-RU" sz="1400" b="1" dirty="0" err="1" smtClean="0"/>
              <a:t>москвовед</a:t>
            </a:r>
            <a:r>
              <a:rPr lang="ru-RU" sz="1400" b="1" dirty="0" smtClean="0"/>
              <a:t>, </a:t>
            </a:r>
            <a:r>
              <a:rPr lang="ru-RU" sz="1400" dirty="0" smtClean="0"/>
              <a:t>один </a:t>
            </a:r>
            <a:r>
              <a:rPr lang="ru-RU" sz="1400" dirty="0" smtClean="0"/>
              <a:t>из выдающихся историков </a:t>
            </a:r>
            <a:r>
              <a:rPr lang="ru-RU" sz="1400" dirty="0" smtClean="0"/>
              <a:t>Москвы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59693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186"/>
            <a:ext cx="8856984" cy="2794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Вся жизнь Елизаветы Федоровны  Романовой  в России была делом милосердия. Любовь к Богу и любовь к ближним была смыслом ее жизни. Можно с уверенностью сказать, что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преподобномученица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Елизавета была причислена к лику святых не только из-за своей мученической кончины, но и благодаря полной подвижнических трудов жизни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4005063"/>
            <a:ext cx="417646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Копит </a:t>
            </a:r>
            <a:r>
              <a:rPr lang="ru-RU" sz="2000" dirty="0"/>
              <a:t>зной подсолнечное лето,</a:t>
            </a:r>
          </a:p>
          <a:p>
            <a:r>
              <a:rPr lang="ru-RU" sz="2000" dirty="0"/>
              <a:t>Снег зимой выбеливает льны,</a:t>
            </a:r>
          </a:p>
          <a:p>
            <a:r>
              <a:rPr lang="ru-RU" sz="2000" dirty="0"/>
              <a:t>Знала только ты, Елизавета,</a:t>
            </a:r>
          </a:p>
          <a:p>
            <a:r>
              <a:rPr lang="ru-RU" sz="2000" dirty="0"/>
              <a:t>Сколько в белом цвете тишины</a:t>
            </a:r>
            <a:r>
              <a:rPr lang="ru-RU" sz="2000" dirty="0" smtClean="0"/>
              <a:t>!</a:t>
            </a:r>
            <a:endParaRPr lang="ru-RU" sz="2000" dirty="0"/>
          </a:p>
          <a:p>
            <a:r>
              <a:rPr lang="ru-RU" sz="2000" dirty="0"/>
              <a:t>Тишиною этой запредельной</a:t>
            </a:r>
          </a:p>
          <a:p>
            <a:r>
              <a:rPr lang="ru-RU" sz="2000" dirty="0"/>
              <a:t>Утешеньем, слышимым в мольбе,</a:t>
            </a:r>
          </a:p>
          <a:p>
            <a:r>
              <a:rPr lang="ru-RU" sz="2000" dirty="0"/>
              <a:t>Храмом, лазаретом, богадельней,</a:t>
            </a:r>
          </a:p>
          <a:p>
            <a:r>
              <a:rPr lang="ru-RU" sz="2000" dirty="0"/>
              <a:t>Украшаем память о тебе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751165"/>
            <a:ext cx="3707904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С русскою берёзовою рощей</a:t>
            </a:r>
          </a:p>
          <a:p>
            <a:r>
              <a:rPr lang="ru-RU" sz="2000" dirty="0"/>
              <a:t>Сохранят незыблемую связь</a:t>
            </a:r>
          </a:p>
          <a:p>
            <a:r>
              <a:rPr lang="ru-RU" sz="2000" dirty="0" err="1"/>
              <a:t>Преподобномученицы</a:t>
            </a:r>
            <a:r>
              <a:rPr lang="ru-RU" sz="2000" dirty="0"/>
              <a:t> мощи,</a:t>
            </a:r>
          </a:p>
          <a:p>
            <a:r>
              <a:rPr lang="ru-RU" sz="2000" dirty="0"/>
              <a:t>О втором пришествии молясь</a:t>
            </a:r>
            <a:r>
              <a:rPr lang="ru-RU" sz="2000" dirty="0" smtClean="0"/>
              <a:t>…</a:t>
            </a:r>
            <a:endParaRPr lang="ru-RU" sz="2000" dirty="0"/>
          </a:p>
          <a:p>
            <a:r>
              <a:rPr lang="ru-RU" sz="2000" dirty="0"/>
              <a:t>И венец страдания и муки,</a:t>
            </a:r>
          </a:p>
          <a:p>
            <a:r>
              <a:rPr lang="ru-RU" sz="2000" dirty="0"/>
              <a:t>Не заметив времени виток,</a:t>
            </a:r>
          </a:p>
          <a:p>
            <a:r>
              <a:rPr lang="ru-RU" sz="2000" dirty="0"/>
              <a:t>Девичьи заботливые руки</a:t>
            </a:r>
          </a:p>
          <a:p>
            <a:r>
              <a:rPr lang="ru-RU" sz="2000" dirty="0"/>
              <a:t>Заплетут в ромашковый венок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6531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9019" y="5241974"/>
            <a:ext cx="88676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Покровский собор Марфо-Мариинской обители. Фото: Ludvig14 / </a:t>
            </a:r>
            <a:r>
              <a:rPr lang="ru-RU" dirty="0" err="1" smtClean="0"/>
              <a:t>Wikipedia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://s-t-o-l.com//</a:t>
            </a:r>
            <a:r>
              <a:rPr lang="en-US" dirty="0" smtClean="0">
                <a:hlinkClick r:id="rId2"/>
              </a:rPr>
              <a:t>upload/iblock/839/3iph2amob6zypiw546srhjiw6k1ro8b3.JPG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https://media.foma.ru/2013/07/elizfet_2.jpg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1256" y="6246913"/>
            <a:ext cx="6240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https://azbyka.ru/days/storage/uploads/images/image/ewvxokdxmaauale.jpg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256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https://ruskline.ru/opp/2020/10/10/elizaveta_fedorovna__velichaishaya_bessrebrenica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https://ruskline.ru/opp/2020/10/10/elizaveta_fedorovna__velichaishaya_bessrebrenica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04400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https://www.ashurbeyli.ru/public/wysiwyg/images/Grand_Duchess_Elizabeth_Feodorovna(1)(1).jpg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https://ruskline.ru/opp/2020/10/10/elizaveta_fedorovna__velichaishaya_bessrebrenica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539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https://ruskline.ru/opp/2020/10/10/elizaveta_fedorovna__velichaishaya_bessrebrenica</a:t>
            </a:r>
            <a:endParaRPr lang="ru-RU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60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ravoslavie.ru/sas/image/102963/296386.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4172"/>
            <a:ext cx="5838825" cy="65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64031" y="213828"/>
            <a:ext cx="27794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Принцесса Елизавета со своей родной семьей в юности: отец, великий герцог Гессен-Дармштадский, сестра </a:t>
            </a:r>
            <a:r>
              <a:rPr lang="ru-RU" dirty="0" err="1"/>
              <a:t>Аликс</a:t>
            </a:r>
            <a:r>
              <a:rPr lang="ru-RU" dirty="0"/>
              <a:t> (будущая императрица Российская), сама принцесса Елизавета, старшая сестра, принцесса Виктория, брат Эрнст-Людвиг. </a:t>
            </a:r>
            <a:endParaRPr lang="ru-RU" dirty="0" smtClean="0"/>
          </a:p>
          <a:p>
            <a:r>
              <a:rPr lang="ru-RU" dirty="0" smtClean="0"/>
              <a:t>Мать</a:t>
            </a:r>
            <a:r>
              <a:rPr lang="ru-RU" dirty="0"/>
              <a:t>, принцесса Алиса, умерла, когда Елизавете было 12 лет.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Художник </a:t>
            </a:r>
            <a:r>
              <a:rPr lang="ru-RU" dirty="0"/>
              <a:t>Генрих фон </a:t>
            </a:r>
            <a:r>
              <a:rPr lang="ru-RU" dirty="0" err="1"/>
              <a:t>Ангели</a:t>
            </a:r>
            <a:r>
              <a:rPr lang="ru-RU" dirty="0"/>
              <a:t>, 1879 год</a:t>
            </a:r>
          </a:p>
        </p:txBody>
      </p:sp>
    </p:spTree>
    <p:extLst>
      <p:ext uri="{BB962C8B-B14F-4D97-AF65-F5344CB8AC3E}">
        <p14:creationId xmlns:p14="http://schemas.microsoft.com/office/powerpoint/2010/main" val="58724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1" y="400880"/>
            <a:ext cx="5032375" cy="629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8342" y="5952686"/>
            <a:ext cx="50323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https://avatars.dzeninfra.ru/get-zen_brief/5108694/pub_6274185a2f5f5628145c7131_627418662f5f5628145c989b/scale_1200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53742" y="805543"/>
            <a:ext cx="31677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Святая </a:t>
            </a: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Елисавета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родилась в XIX веке в столь знаменитой семье, что по всей Европе трудно было бы найти более родовитую аристократку. Достаточно сказать, что ее бабушкой была… королева Англии. А сама </a:t>
            </a:r>
            <a:r>
              <a:rPr lang="ru-RU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Елисавета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носила титул принцессы Гессенской.</a:t>
            </a:r>
          </a:p>
        </p:txBody>
      </p:sp>
    </p:spTree>
    <p:extLst>
      <p:ext uri="{BB962C8B-B14F-4D97-AF65-F5344CB8AC3E}">
        <p14:creationId xmlns:p14="http://schemas.microsoft.com/office/powerpoint/2010/main" val="183550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30"/>
            <a:ext cx="8784976" cy="6790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Google Shape;101;p15"/>
          <p:cNvSpPr txBox="1"/>
          <p:nvPr/>
        </p:nvSpPr>
        <p:spPr>
          <a:xfrm>
            <a:off x="251520" y="4005064"/>
            <a:ext cx="4091677" cy="301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74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7" y="242707"/>
            <a:ext cx="399711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Выйдя замуж за младшего брата русского императора, она переехала в Россию и получила титул великой княгини. Однако это была какая-то очень странная княгиня, совсем не похожая на остальных придворных дам.</a:t>
            </a:r>
          </a:p>
        </p:txBody>
      </p:sp>
      <p:pic>
        <p:nvPicPr>
          <p:cNvPr id="3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709527" cy="6624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076057" y="2852936"/>
            <a:ext cx="3997116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Уже в первые месяцы брака, проживая в Ильинском, родовом имении мужа, </a:t>
            </a:r>
            <a:r>
              <a:rPr lang="ru-RU" sz="2000" dirty="0" err="1"/>
              <a:t>Елисавета</a:t>
            </a:r>
            <a:r>
              <a:rPr lang="ru-RU" sz="2000" dirty="0"/>
              <a:t> была поражена крайней убогостью крестьянского быта, нищетой, отсутствием квалифицированной медицинской помощи. По ее настоянию в деревню были выписаны врачи и акушерки.</a:t>
            </a:r>
          </a:p>
          <a:p>
            <a:pPr algn="ctr"/>
            <a:r>
              <a:rPr lang="ru-RU" sz="2000" dirty="0"/>
              <a:t>Впоследствии великая княгиня на свои деньги откроет в Москве уже целую больницу для бедных. </a:t>
            </a:r>
          </a:p>
        </p:txBody>
      </p:sp>
    </p:spTree>
    <p:extLst>
      <p:ext uri="{BB962C8B-B14F-4D97-AF65-F5344CB8AC3E}">
        <p14:creationId xmlns:p14="http://schemas.microsoft.com/office/powerpoint/2010/main" val="6321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6" descr="D:\Desktop\679585a84b1390fbd37496a090a9a86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260648"/>
            <a:ext cx="4237497" cy="2962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518" y="169278"/>
            <a:ext cx="3242247" cy="473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68435" y="3429000"/>
            <a:ext cx="524987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совершенстве овладела русским языком, говорила на нём почти без акцента. Ещё исповедуя </a:t>
            </a:r>
            <a:r>
              <a:rPr lang="ru-RU" dirty="0" smtClean="0"/>
              <a:t>лютеранство посещала </a:t>
            </a:r>
            <a:r>
              <a:rPr lang="ru-RU" dirty="0"/>
              <a:t>православные богослужения. В 1888 году, вместе с супругом, совершила паломничество в </a:t>
            </a:r>
            <a:r>
              <a:rPr lang="ru-RU" dirty="0" smtClean="0"/>
              <a:t>Святую землю.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8435" y="5013176"/>
            <a:ext cx="873133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Посещение </a:t>
            </a:r>
            <a:r>
              <a:rPr lang="ru-RU" dirty="0" smtClean="0"/>
              <a:t>Иерусалима значительно </a:t>
            </a:r>
            <a:r>
              <a:rPr lang="ru-RU" dirty="0"/>
              <a:t>повлияло на её решение перейти в </a:t>
            </a:r>
            <a:r>
              <a:rPr lang="ru-RU" dirty="0" smtClean="0"/>
              <a:t>православие</a:t>
            </a:r>
            <a:r>
              <a:rPr lang="ru-RU" u="sng" baseline="30000" dirty="0" smtClean="0"/>
              <a:t>.</a:t>
            </a:r>
            <a:r>
              <a:rPr lang="ru-RU" dirty="0" smtClean="0"/>
              <a:t> </a:t>
            </a:r>
            <a:r>
              <a:rPr lang="ru-RU" b="1" dirty="0"/>
              <a:t>В 1891 году приняла православие</a:t>
            </a:r>
            <a:r>
              <a:rPr lang="ru-RU" dirty="0"/>
              <a:t>, написав перед этим своему отцу: «Я всё время думала и читала и молилась Богу — указать мне правильный путь — и пришла к заключению, что только в этой религии я могу найти настоящую и сильную веру в Бога, которую человек должен иметь, чтобы быть хорошим христианином</a:t>
            </a:r>
            <a:r>
              <a:rPr lang="ru-RU" dirty="0" smtClean="0"/>
              <a:t>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57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514" y="5733256"/>
            <a:ext cx="8897325" cy="1015663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2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Конечно </a:t>
            </a:r>
            <a:r>
              <a:rPr lang="ru-RU" sz="2000" dirty="0"/>
              <a:t>же, это была очень странная великая княгиня. Не питая особой любви к придворным балам и великосветским приемам, </a:t>
            </a:r>
            <a:r>
              <a:rPr lang="ru-RU" sz="2000" dirty="0" err="1"/>
              <a:t>Елисавета</a:t>
            </a:r>
            <a:r>
              <a:rPr lang="ru-RU" sz="2000" dirty="0"/>
              <a:t> все свое время и силы старалась посвятить облегчению страданий вовсе незнакомых ей людей. </a:t>
            </a:r>
          </a:p>
        </p:txBody>
      </p:sp>
      <p:pic>
        <p:nvPicPr>
          <p:cNvPr id="8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" b="7193"/>
          <a:stretch/>
        </p:blipFill>
        <p:spPr bwMode="auto">
          <a:xfrm>
            <a:off x="4788024" y="189753"/>
            <a:ext cx="4185139" cy="53746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89753"/>
            <a:ext cx="4392488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cs typeface="Times New Roman" pitchFamily="18" charset="0"/>
              </a:rPr>
              <a:t>Елизавета Федоровна активно занималась делами </a:t>
            </a:r>
            <a:r>
              <a:rPr lang="ru-RU" dirty="0" smtClean="0">
                <a:cs typeface="Times New Roman" pitchFamily="18" charset="0"/>
              </a:rPr>
              <a:t>милосердия, была : </a:t>
            </a:r>
            <a:endParaRPr lang="ru-RU" dirty="0">
              <a:cs typeface="Times New Roman" pitchFamily="18" charset="0"/>
            </a:endParaRPr>
          </a:p>
          <a:p>
            <a:r>
              <a:rPr lang="ru-RU" b="1" dirty="0">
                <a:cs typeface="Times New Roman" pitchFamily="18" charset="0"/>
              </a:rPr>
              <a:t>председателем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Петровского </a:t>
            </a:r>
            <a:r>
              <a:rPr lang="ru-RU" dirty="0">
                <a:cs typeface="Times New Roman" pitchFamily="18" charset="0"/>
              </a:rPr>
              <a:t>благотворительного общества в </a:t>
            </a:r>
            <a:r>
              <a:rPr lang="ru-RU" dirty="0" smtClean="0">
                <a:cs typeface="Times New Roman" pitchFamily="18" charset="0"/>
              </a:rPr>
              <a:t>Санкт-Петербурге, Первого </a:t>
            </a:r>
            <a:r>
              <a:rPr lang="ru-RU" dirty="0">
                <a:cs typeface="Times New Roman" pitchFamily="18" charset="0"/>
              </a:rPr>
              <a:t>Санкт-Петербургского дамского комитета Российского общества Красного </a:t>
            </a:r>
            <a:r>
              <a:rPr lang="ru-RU" dirty="0" smtClean="0">
                <a:cs typeface="Times New Roman" pitchFamily="18" charset="0"/>
              </a:rPr>
              <a:t>Креста, Царскосельского </a:t>
            </a:r>
            <a:r>
              <a:rPr lang="ru-RU" dirty="0">
                <a:cs typeface="Times New Roman" pitchFamily="18" charset="0"/>
              </a:rPr>
              <a:t>благотворительного </a:t>
            </a:r>
            <a:r>
              <a:rPr lang="ru-RU" dirty="0" smtClean="0">
                <a:cs typeface="Times New Roman" pitchFamily="18" charset="0"/>
              </a:rPr>
              <a:t>общества;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b="1" dirty="0">
                <a:ea typeface="Calibri"/>
                <a:cs typeface="Times New Roman" pitchFamily="18" charset="0"/>
                <a:sym typeface="Calibri"/>
              </a:rPr>
              <a:t>попечительницей</a:t>
            </a:r>
            <a:r>
              <a:rPr lang="ru-RU" dirty="0">
                <a:ea typeface="Calibri"/>
                <a:cs typeface="Times New Roman" pitchFamily="18" charset="0"/>
                <a:sym typeface="Calibri"/>
              </a:rPr>
              <a:t> Филармонического </a:t>
            </a:r>
            <a:r>
              <a:rPr lang="ru-RU" dirty="0" smtClean="0">
                <a:ea typeface="Calibri"/>
                <a:cs typeface="Times New Roman" pitchFamily="18" charset="0"/>
                <a:sym typeface="Calibri"/>
              </a:rPr>
              <a:t>общества;</a:t>
            </a:r>
            <a:endParaRPr lang="ru-RU" dirty="0">
              <a:ea typeface="Calibri"/>
              <a:cs typeface="Times New Roman" pitchFamily="18" charset="0"/>
              <a:sym typeface="Calibri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b="1" dirty="0">
                <a:ea typeface="Calibri"/>
                <a:cs typeface="Times New Roman" pitchFamily="18" charset="0"/>
                <a:sym typeface="Calibri"/>
              </a:rPr>
              <a:t>учредительницей</a:t>
            </a:r>
            <a:r>
              <a:rPr lang="ru-RU" dirty="0">
                <a:ea typeface="Calibri"/>
                <a:cs typeface="Times New Roman" pitchFamily="18" charset="0"/>
                <a:sym typeface="Calibri"/>
              </a:rPr>
              <a:t> приюта для престарелых театральных деятелей; </a:t>
            </a:r>
          </a:p>
          <a:p>
            <a:pPr lvl="0">
              <a:buClr>
                <a:schemeClr val="dk1"/>
              </a:buClr>
              <a:buSzPts val="1800"/>
            </a:pPr>
            <a:r>
              <a:rPr lang="ru-RU" b="1" dirty="0">
                <a:ea typeface="Calibri"/>
                <a:cs typeface="Times New Roman" pitchFamily="18" charset="0"/>
                <a:sym typeface="Calibri"/>
              </a:rPr>
              <a:t>покровительницей</a:t>
            </a:r>
            <a:r>
              <a:rPr lang="ru-RU" dirty="0">
                <a:ea typeface="Calibri"/>
                <a:cs typeface="Times New Roman" pitchFamily="18" charset="0"/>
                <a:sym typeface="Calibri"/>
              </a:rPr>
              <a:t> Строгановского </a:t>
            </a:r>
            <a:r>
              <a:rPr lang="ru-RU" dirty="0" smtClean="0">
                <a:ea typeface="Calibri"/>
                <a:cs typeface="Times New Roman" pitchFamily="18" charset="0"/>
                <a:sym typeface="Calibri"/>
              </a:rPr>
              <a:t>училища;</a:t>
            </a:r>
            <a:endParaRPr lang="ru-RU" dirty="0">
              <a:ea typeface="Calibri"/>
              <a:cs typeface="Times New Roman" pitchFamily="18" charset="0"/>
            </a:endParaRPr>
          </a:p>
          <a:p>
            <a:pPr lvl="0">
              <a:buClr>
                <a:schemeClr val="dk1"/>
              </a:buClr>
              <a:buSzPts val="1800"/>
            </a:pPr>
            <a:r>
              <a:rPr lang="ru-RU" b="1" dirty="0">
                <a:ea typeface="Calibri"/>
                <a:cs typeface="Times New Roman" pitchFamily="18" charset="0"/>
                <a:sym typeface="Calibri"/>
              </a:rPr>
              <a:t>почетным председателем </a:t>
            </a:r>
            <a:r>
              <a:rPr lang="ru-RU" dirty="0">
                <a:ea typeface="Calibri"/>
                <a:cs typeface="Times New Roman" pitchFamily="18" charset="0"/>
                <a:sym typeface="Calibri"/>
              </a:rPr>
              <a:t>Дамского тюремного комитета, опекавшего детей, чьи матери отбывали наказание. 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804430" y="788301"/>
            <a:ext cx="3964432" cy="86465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Благодаря Елизавете Федоровне были организованы общины сестер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милосердия.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1488" y="150753"/>
            <a:ext cx="8517075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Первые сестринские 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общины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311" y="2662015"/>
            <a:ext cx="4167644" cy="30280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67" y="1052736"/>
            <a:ext cx="4578390" cy="3052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785593" y="1822340"/>
            <a:ext cx="358680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Иверская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была открыта в 1894 году на Малой Якиманке.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67685" y="4293096"/>
            <a:ext cx="3271806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Елизаветинская в 1896 году в Санкт-Петербурге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1488" y="5805264"/>
            <a:ext cx="882040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Фактически каждый житель мог здесь получить бесплатную медицинскую помощь. Здесь были организованы терапевтическое и педиатрическое отделения и, надо подчеркнуть отдельно: </a:t>
            </a:r>
            <a:r>
              <a:rPr lang="ru-RU" b="1" dirty="0"/>
              <a:t>создана первая в России служба скорой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371228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1323</Words>
  <Application>Microsoft Office PowerPoint</Application>
  <PresentationFormat>Экран (4:3)</PresentationFormat>
  <Paragraphs>114</Paragraphs>
  <Slides>28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ЧОУ «Смоленская православная гимназия»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Настоятельница с сестрами активно выходили в мир: помогали сиротам, неизлечимо больным, беднякам. Великая княгиня организовала общежитие для мальчиков, которые потом составили артель посыльных,  а для девушек — дом  работниц с дешевой или бесплатной квартирой, где они уберегались от голода и влияния улицы.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Вся жизнь Елизаветы Федоровны  Романовой  в России была делом милосердия. Любовь к Богу и любовь к ближним была смыслом ее жизни. Можно с уверенностью сказать, что преподобномученица  Елизавета была причислена к лику святых не только из-за своей мученической кончины, но и благодаря полной подвижнических трудов жизни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ЧОУ «Смоленская православная гимназия»</dc:title>
  <dc:creator>User</dc:creator>
  <cp:lastModifiedBy>User</cp:lastModifiedBy>
  <cp:revision>45</cp:revision>
  <dcterms:created xsi:type="dcterms:W3CDTF">2024-10-24T03:32:33Z</dcterms:created>
  <dcterms:modified xsi:type="dcterms:W3CDTF">2024-10-24T03:40:11Z</dcterms:modified>
</cp:coreProperties>
</file>