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2FE628-D526-4427-9867-5AFCF92A9E6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FCDB88-84EA-4C40-9EF8-26BD52606F7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0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E628-D526-4427-9867-5AFCF92A9E6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B88-84EA-4C40-9EF8-26BD52606F7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64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E628-D526-4427-9867-5AFCF92A9E6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B88-84EA-4C40-9EF8-26BD52606F7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793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E628-D526-4427-9867-5AFCF92A9E6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B88-84EA-4C40-9EF8-26BD52606F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3095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E628-D526-4427-9867-5AFCF92A9E6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B88-84EA-4C40-9EF8-26BD5260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52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E628-D526-4427-9867-5AFCF92A9E6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B88-84EA-4C40-9EF8-26BD52606F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5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E628-D526-4427-9867-5AFCF92A9E6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B88-84EA-4C40-9EF8-26BD52606F7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198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E628-D526-4427-9867-5AFCF92A9E6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B88-84EA-4C40-9EF8-26BD52606F7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907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E628-D526-4427-9867-5AFCF92A9E6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B88-84EA-4C40-9EF8-26BD5260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E628-D526-4427-9867-5AFCF92A9E6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B88-84EA-4C40-9EF8-26BD5260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4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E628-D526-4427-9867-5AFCF92A9E6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DB88-84EA-4C40-9EF8-26BD5260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4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42FE628-D526-4427-9867-5AFCF92A9E6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FCDB88-84EA-4C40-9EF8-26BD5260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1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rgbClr val="FFFF00"/>
                </a:solidFill>
              </a:rPr>
              <a:t>Поэзия и княгиня Елизавета Фёдоровна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effectLst/>
              </a:rPr>
              <a:t>Выполнил работу: Харламов Петр Сергеевич,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обучающийся 10 класса Б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Руководитель: </a:t>
            </a:r>
            <a:r>
              <a:rPr lang="ru-RU" dirty="0" err="1">
                <a:effectLst/>
              </a:rPr>
              <a:t>Песчаницкая</a:t>
            </a:r>
            <a:r>
              <a:rPr lang="ru-RU" dirty="0">
                <a:effectLst/>
              </a:rPr>
              <a:t> Светлана </a:t>
            </a:r>
            <a:r>
              <a:rPr lang="ru-RU" dirty="0" err="1">
                <a:effectLst/>
              </a:rPr>
              <a:t>Изяславовна</a:t>
            </a:r>
            <a:r>
              <a:rPr lang="ru-RU" dirty="0">
                <a:effectLst/>
              </a:rPr>
              <a:t>,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учитель </a:t>
            </a:r>
            <a:r>
              <a:rPr lang="ru-RU" dirty="0" smtClean="0">
                <a:effectLst/>
              </a:rPr>
              <a:t>музыки, педагог-организатор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25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72645" y="2281966"/>
            <a:ext cx="4961476" cy="38778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i="1" dirty="0"/>
              <a:t>В тихом безмолвии ночи</a:t>
            </a:r>
            <a:endParaRPr lang="en-US" sz="3200" i="1" dirty="0"/>
          </a:p>
          <a:p>
            <a:pPr marL="0" indent="0" algn="ctr">
              <a:buNone/>
            </a:pPr>
            <a:r>
              <a:rPr lang="ru-RU" sz="3200" i="1" dirty="0"/>
              <a:t>С образа в грусти святой,</a:t>
            </a:r>
            <a:endParaRPr lang="en-US" sz="3200" i="1" dirty="0"/>
          </a:p>
          <a:p>
            <a:pPr marL="0" indent="0" algn="ctr">
              <a:buNone/>
            </a:pPr>
            <a:r>
              <a:rPr lang="ru-RU" sz="3200" i="1" dirty="0"/>
              <a:t>Божией Матери очи</a:t>
            </a:r>
            <a:endParaRPr lang="en-US" sz="3200" i="1" dirty="0"/>
          </a:p>
          <a:p>
            <a:pPr marL="0" indent="0" algn="ctr">
              <a:buNone/>
            </a:pPr>
            <a:r>
              <a:rPr lang="ru-RU" sz="3200" i="1" dirty="0"/>
              <a:t>Кротко следят за тобой.</a:t>
            </a:r>
            <a:endParaRPr lang="en-US" sz="3200" i="1" dirty="0"/>
          </a:p>
          <a:p>
            <a:pPr marL="0" indent="0" algn="ctr">
              <a:buNone/>
            </a:pPr>
            <a:r>
              <a:rPr lang="ru-RU" sz="3200" i="1" dirty="0"/>
              <a:t>Сколько участья во взоре</a:t>
            </a:r>
            <a:endParaRPr lang="en-US" sz="3200" i="1" dirty="0"/>
          </a:p>
          <a:p>
            <a:pPr marL="0" indent="0" algn="ctr">
              <a:buNone/>
            </a:pPr>
            <a:r>
              <a:rPr lang="ru-RU" sz="3200" i="1" dirty="0"/>
              <a:t>Этих печальных очей</a:t>
            </a:r>
            <a:r>
              <a:rPr lang="ru-RU" sz="3200" i="1" dirty="0" smtClean="0"/>
              <a:t>!</a:t>
            </a:r>
            <a:endParaRPr lang="en-US" sz="32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7986" y="425301"/>
            <a:ext cx="10341684" cy="1054250"/>
          </a:xfrm>
        </p:spPr>
        <p:txBody>
          <a:bodyPr/>
          <a:lstStyle/>
          <a:p>
            <a:r>
              <a:rPr lang="ru-RU" dirty="0"/>
              <a:t>Восприятие смерти Елизаветы Федоровны </a:t>
            </a:r>
            <a:r>
              <a:rPr lang="ru-RU" dirty="0" smtClean="0"/>
              <a:t>«К.Р.» </a:t>
            </a:r>
            <a:endParaRPr lang="en-US" dirty="0"/>
          </a:p>
        </p:txBody>
      </p:sp>
      <p:pic>
        <p:nvPicPr>
          <p:cNvPr id="8194" name="Picture 2" descr="Романов Констант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53" y="2148758"/>
            <a:ext cx="4893555" cy="4144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12164" y="2404491"/>
            <a:ext cx="5703860" cy="387781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О, Господь, простивший Иудеям,</a:t>
            </a:r>
            <a:endParaRPr lang="en-US" dirty="0"/>
          </a:p>
          <a:p>
            <a:pPr marL="0" indent="0" algn="ctr">
              <a:buNone/>
            </a:pPr>
            <a:r>
              <a:rPr lang="ru-RU" dirty="0"/>
              <a:t>На кресте их злобою распят,</a:t>
            </a:r>
            <a:endParaRPr lang="en-US" dirty="0"/>
          </a:p>
          <a:p>
            <a:pPr marL="0" indent="0" algn="ctr">
              <a:buNone/>
            </a:pPr>
            <a:r>
              <a:rPr lang="ru-RU" dirty="0"/>
              <a:t>Отпусти, прости моим злодеям:</a:t>
            </a:r>
            <a:endParaRPr lang="en-US" dirty="0"/>
          </a:p>
          <a:p>
            <a:pPr marL="0" indent="0" algn="ctr">
              <a:buNone/>
            </a:pPr>
            <a:r>
              <a:rPr lang="ru-RU" dirty="0"/>
              <a:t>И они не знают, что творят.</a:t>
            </a:r>
            <a:endParaRPr lang="en-US" dirty="0"/>
          </a:p>
          <a:p>
            <a:pPr marL="0" indent="0" algn="ctr">
              <a:buNone/>
            </a:pPr>
            <a:r>
              <a:rPr lang="ru-RU" dirty="0"/>
              <a:t>Пусть Христовой веры семенами</a:t>
            </a:r>
            <a:endParaRPr lang="en-US" dirty="0"/>
          </a:p>
          <a:p>
            <a:pPr marL="0" indent="0" algn="ctr">
              <a:buNone/>
            </a:pPr>
            <a:r>
              <a:rPr lang="ru-RU" dirty="0"/>
              <a:t>В глубине поляжем мы земли,</a:t>
            </a:r>
            <a:endParaRPr lang="en-US" dirty="0"/>
          </a:p>
          <a:p>
            <a:pPr marL="0" indent="0" algn="ctr">
              <a:buNone/>
            </a:pPr>
            <a:r>
              <a:rPr lang="ru-RU" dirty="0"/>
              <a:t>Чтоб побеги веры той с годами</a:t>
            </a:r>
            <a:endParaRPr lang="en-US" dirty="0"/>
          </a:p>
          <a:p>
            <a:pPr marL="0" indent="0" algn="ctr">
              <a:buNone/>
            </a:pPr>
            <a:r>
              <a:rPr lang="ru-RU" dirty="0"/>
              <a:t>Мощным деревом взошли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2330" y="334766"/>
            <a:ext cx="10341684" cy="1054250"/>
          </a:xfrm>
        </p:spPr>
        <p:txBody>
          <a:bodyPr/>
          <a:lstStyle/>
          <a:p>
            <a:r>
              <a:rPr lang="ru-RU" sz="6000" dirty="0" smtClean="0"/>
              <a:t>Вечная память Елизавете Федоровне...</a:t>
            </a:r>
            <a:endParaRPr lang="en-US" sz="6000" dirty="0"/>
          </a:p>
        </p:txBody>
      </p:sp>
      <p:sp>
        <p:nvSpPr>
          <p:cNvPr id="4" name="AutoShape 2" descr="https://img-fotki.yandex.ru/get/9500/97833783.53a/0_c3f00_292d53f_XXXL.jpg"/>
          <p:cNvSpPr>
            <a:spLocks noChangeAspect="1" noChangeArrowheads="1"/>
          </p:cNvSpPr>
          <p:nvPr/>
        </p:nvSpPr>
        <p:spPr bwMode="auto">
          <a:xfrm>
            <a:off x="155575" y="-4403725"/>
            <a:ext cx="7058025" cy="91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94" y="2127564"/>
            <a:ext cx="3408694" cy="4431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1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0156"/>
            <a:ext cx="12192000" cy="1054250"/>
          </a:xfrm>
        </p:spPr>
        <p:txBody>
          <a:bodyPr/>
          <a:lstStyle/>
          <a:p>
            <a:r>
              <a:rPr lang="ru-RU" sz="6600" dirty="0" smtClean="0"/>
              <a:t>Елизавета Федоровна</a:t>
            </a:r>
            <a:endParaRPr lang="en-US" sz="6600" dirty="0"/>
          </a:p>
        </p:txBody>
      </p:sp>
      <p:pic>
        <p:nvPicPr>
          <p:cNvPr id="4" name="Рисунок 3" descr="https://imgprx.livejournal.net/0e140d3333ea802ae0f5760d25f0756e3f56cf69/EpOSirGVV7BYAOdlsl139zkGHeDF_8bXL1GS-e0czTt9VEYUkvwOKtHVB31JRPRJ0WG5kKYI4aWn1pLs-6qdDaHKnDndurqA5xAoWsU4l1Mia31sVc31EixZ53C2h-4G29Nb0-fu7J8AoytW0LRtc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300" y="1968904"/>
            <a:ext cx="3703889" cy="46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624991" y="2447493"/>
            <a:ext cx="6637794" cy="365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82550" algn="ctr" fontAlgn="base">
              <a:buNone/>
              <a:tabLst>
                <a:tab pos="2876550" algn="l"/>
              </a:tabLst>
            </a:pPr>
            <a:r>
              <a:rPr lang="ru-RU" sz="3600" b="1" dirty="0" smtClean="0">
                <a:solidFill>
                  <a:schemeClr val="tx1"/>
                </a:solidFill>
              </a:rPr>
              <a:t>Великая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княгиня царствующего дома Романовых. Почётный член и председатель Императорского </a:t>
            </a:r>
            <a:r>
              <a:rPr lang="ru-RU" sz="3600" b="1" dirty="0">
                <a:solidFill>
                  <a:schemeClr val="tx1"/>
                </a:solidFill>
              </a:rPr>
              <a:t>православного</a:t>
            </a:r>
            <a:r>
              <a:rPr lang="ru-RU" sz="3600" dirty="0">
                <a:solidFill>
                  <a:schemeClr val="tx1"/>
                </a:solidFill>
              </a:rPr>
              <a:t> палестинского общества с 1905 по 1917 </a:t>
            </a:r>
            <a:r>
              <a:rPr lang="ru-RU" sz="3600" dirty="0" smtClean="0">
                <a:solidFill>
                  <a:schemeClr val="tx1"/>
                </a:solidFill>
              </a:rPr>
              <a:t>год. Святая мученица.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7390" y="2446032"/>
            <a:ext cx="6405037" cy="2904566"/>
          </a:xfrm>
        </p:spPr>
        <p:txBody>
          <a:bodyPr>
            <a:noAutofit/>
          </a:bodyPr>
          <a:lstStyle/>
          <a:p>
            <a:pPr marL="0" indent="0" algn="r" fontAlgn="base">
              <a:buNone/>
            </a:pPr>
            <a:r>
              <a:rPr lang="ru-RU" sz="2800" b="1" i="1" dirty="0"/>
              <a:t>Я на тебя гляжу, любуюсь ежечасно:</a:t>
            </a:r>
            <a:endParaRPr lang="en-US" sz="2800" b="1" dirty="0"/>
          </a:p>
          <a:p>
            <a:pPr marL="0" indent="0" algn="r" fontAlgn="base">
              <a:buNone/>
            </a:pPr>
            <a:r>
              <a:rPr lang="ru-RU" sz="2800" b="1" i="1" dirty="0"/>
              <a:t>Ты так невыразимо хороша!</a:t>
            </a:r>
            <a:endParaRPr lang="en-US" sz="2800" b="1" dirty="0"/>
          </a:p>
          <a:p>
            <a:pPr marL="0" indent="0" algn="r" fontAlgn="base">
              <a:buNone/>
            </a:pPr>
            <a:r>
              <a:rPr lang="ru-RU" sz="2800" b="1" i="1" dirty="0"/>
              <a:t>О, верно под такой наружностью прекрасной</a:t>
            </a:r>
            <a:endParaRPr lang="en-US" sz="2800" b="1" dirty="0"/>
          </a:p>
          <a:p>
            <a:pPr marL="0" indent="0" algn="r" fontAlgn="base">
              <a:buNone/>
            </a:pPr>
            <a:r>
              <a:rPr lang="ru-RU" sz="2800" b="1" i="1" dirty="0"/>
              <a:t>Такая же прекрасная душа</a:t>
            </a:r>
            <a:r>
              <a:rPr lang="ru-RU" sz="2800" b="1" i="1" dirty="0" smtClean="0"/>
              <a:t>!...</a:t>
            </a:r>
          </a:p>
          <a:p>
            <a:pPr marL="0" indent="0" algn="r" fontAlgn="base">
              <a:buNone/>
            </a:pPr>
            <a:endParaRPr lang="en-US" sz="2800" b="1" dirty="0"/>
          </a:p>
          <a:p>
            <a:pPr marL="0" indent="0" algn="r" fontAlgn="base">
              <a:buNone/>
            </a:pPr>
            <a:r>
              <a:rPr lang="ru-RU" sz="2800" b="1" i="1" dirty="0"/>
              <a:t>Яков Петрович Полонский</a:t>
            </a:r>
            <a:endParaRPr lang="en-US" sz="2800" b="1" dirty="0"/>
          </a:p>
          <a:p>
            <a:endParaRPr lang="en-US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/>
              <a:t>Яков Полонский о княгине</a:t>
            </a:r>
            <a:endParaRPr lang="en-US" sz="6600" dirty="0"/>
          </a:p>
        </p:txBody>
      </p:sp>
      <p:sp>
        <p:nvSpPr>
          <p:cNvPr id="4" name="AutoShape 2" descr="https://multiurok.ru/img/194918/image_59f9fbe0cbc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87" y="1964602"/>
            <a:ext cx="3987635" cy="4893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76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22843" y="2712535"/>
            <a:ext cx="5957357" cy="3877815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/>
              <a:t>Константин Константинович, внук </a:t>
            </a:r>
            <a:r>
              <a:rPr lang="ru-RU" sz="4800" dirty="0"/>
              <a:t>императора Николая I.</a:t>
            </a:r>
            <a:endParaRPr lang="en-US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/>
              <a:t>Загадочный поэт «К.Р.»</a:t>
            </a:r>
            <a:endParaRPr lang="en-US" sz="7200" dirty="0"/>
          </a:p>
        </p:txBody>
      </p:sp>
      <p:sp>
        <p:nvSpPr>
          <p:cNvPr id="5" name="AutoShape 2" descr="C6Jnw-FWgAAcqdZ.jpg (868×120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upload.wikimedia.org/wikipedia/commons/5/5a/%D0%9F%D0%BE%D1%80%D1%82%D1%80%D0%B5%D1%82_%D0%92%D0%B5%D0%BB%D0%B8%D0%BA%D0%BE%D0%B3%D0%BE_%D0%BA%D0%BD%D1%8F%D0%B7%D1%8F_%D0%9A%D0%BE%D0%BD%D1%81%D1%82%D0%B0%D0%BD%D1%82%D0%B8%D0%BD%D0%B0_%D0%9A%D0%BE%D0%BD%D1%81%D1%82%D0%B0%D0%BD%D1%82%D0%B8%D0%BD%D0%BE%D0%B2%D0%B8%D1%87%D0%B0_%D1%81_%D0%B0%D0%B2%D1%82%D0%BE%D0%B3%D1%80%D0%B0%D1%84%D0%BE%D0%BC.jpg"/>
          <p:cNvSpPr>
            <a:spLocks noChangeAspect="1" noChangeArrowheads="1"/>
          </p:cNvSpPr>
          <p:nvPr/>
        </p:nvSpPr>
        <p:spPr bwMode="auto">
          <a:xfrm>
            <a:off x="155575" y="-4395788"/>
            <a:ext cx="6524625" cy="917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6293" y="1997628"/>
            <a:ext cx="3245621" cy="471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7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3" b="34243"/>
          <a:stretch/>
        </p:blipFill>
        <p:spPr>
          <a:xfrm>
            <a:off x="6111089" y="2136618"/>
            <a:ext cx="4907024" cy="404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7986" y="416247"/>
            <a:ext cx="10341684" cy="1054250"/>
          </a:xfrm>
        </p:spPr>
        <p:txBody>
          <a:bodyPr/>
          <a:lstStyle/>
          <a:p>
            <a:r>
              <a:rPr lang="ru-RU" dirty="0" smtClean="0"/>
              <a:t>Елизавета Федоровна и Сергей Александрович</a:t>
            </a:r>
            <a:endParaRPr lang="en-US" dirty="0"/>
          </a:p>
        </p:txBody>
      </p:sp>
      <p:pic>
        <p:nvPicPr>
          <p:cNvPr id="4" name="Рисунок 3" descr="https://imgprx.livejournal.net/2f0ccd145a3589b4f9e8a13dc58dd6b42ca9930a/EpOSirGVV7BYAOdlsl139zkGHeDF_8bXL1GS-e0czTt9VEYUkvwOKtHVB31JRPRJ0WG5kKYI4aWn1pLs-6qdDeZ_X27mxCDnG3WkY_rywFjuHxKdxWz8Dy-9ucflR60DPOJGAL4vRdOM2n4DA97_Gw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8"/>
          <a:stretch/>
        </p:blipFill>
        <p:spPr bwMode="auto">
          <a:xfrm>
            <a:off x="1411226" y="2134120"/>
            <a:ext cx="3716871" cy="4045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917986" y="6179796"/>
            <a:ext cx="10780823" cy="80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Wingdings" pitchFamily="2" charset="2"/>
              <a:buNone/>
            </a:pPr>
            <a:r>
              <a:rPr lang="ru-RU" sz="2800" b="1" i="1" dirty="0" smtClean="0"/>
              <a:t>Сергей Александрович – друг Константина Константиновича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62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55130" y="2655754"/>
            <a:ext cx="7004541" cy="387781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/>
              <a:t>Когда меня волной холодной</a:t>
            </a:r>
            <a:endParaRPr lang="en-US" sz="3600" b="1" i="1" dirty="0"/>
          </a:p>
          <a:p>
            <a:pPr marL="0" indent="0" algn="ctr">
              <a:buNone/>
            </a:pPr>
            <a:r>
              <a:rPr lang="ru-RU" sz="3600" b="1" i="1" dirty="0"/>
              <a:t>Объемлет мира суета –</a:t>
            </a:r>
            <a:endParaRPr lang="en-US" sz="3600" b="1" i="1" dirty="0"/>
          </a:p>
          <a:p>
            <a:pPr marL="0" indent="0" algn="ctr">
              <a:buNone/>
            </a:pPr>
            <a:r>
              <a:rPr lang="ru-RU" sz="3600" b="1" i="1" dirty="0"/>
              <a:t>Звездой мне служит путеводной</a:t>
            </a:r>
            <a:endParaRPr lang="en-US" sz="3600" b="1" i="1" dirty="0"/>
          </a:p>
          <a:p>
            <a:pPr marL="0" indent="0" algn="ctr">
              <a:buNone/>
            </a:pPr>
            <a:r>
              <a:rPr lang="ru-RU" sz="3600" b="1" i="1" dirty="0"/>
              <a:t>Любовь и красота.</a:t>
            </a:r>
            <a:endParaRPr lang="en-US" sz="3600" b="1" i="1" dirty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Главное в жизни «К.Р.» </a:t>
            </a:r>
            <a:endParaRPr lang="en-US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3" y="1967435"/>
            <a:ext cx="3312924" cy="465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41691" y="2419568"/>
            <a:ext cx="6074875" cy="3404103"/>
          </a:xfrm>
        </p:spPr>
        <p:txBody>
          <a:bodyPr>
            <a:noAutofit/>
          </a:bodyPr>
          <a:lstStyle/>
          <a:p>
            <a:pPr marL="361950" indent="-361950" algn="just"/>
            <a:r>
              <a:rPr lang="ru-RU" sz="3200" dirty="0" smtClean="0"/>
              <a:t>последовательная смена рифм женских </a:t>
            </a:r>
            <a:r>
              <a:rPr lang="ru-RU" sz="3200" dirty="0"/>
              <a:t>и </a:t>
            </a:r>
            <a:r>
              <a:rPr lang="ru-RU" sz="3200" dirty="0" smtClean="0"/>
              <a:t>мужских;</a:t>
            </a:r>
          </a:p>
          <a:p>
            <a:pPr marL="361950" indent="-361950" algn="just"/>
            <a:r>
              <a:rPr lang="ru-RU" sz="3200" dirty="0" smtClean="0"/>
              <a:t>классическая </a:t>
            </a:r>
            <a:r>
              <a:rPr lang="ru-RU" sz="3200" dirty="0"/>
              <a:t>строгость формы с </a:t>
            </a:r>
            <a:r>
              <a:rPr lang="ru-RU" sz="3200" b="1" dirty="0"/>
              <a:t>утонченностью </a:t>
            </a:r>
            <a:r>
              <a:rPr lang="ru-RU" sz="3200" dirty="0"/>
              <a:t>мысли и напряженностью </a:t>
            </a:r>
            <a:r>
              <a:rPr lang="ru-RU" sz="3200" b="1" dirty="0"/>
              <a:t>лирического </a:t>
            </a:r>
            <a:r>
              <a:rPr lang="ru-RU" sz="3200" b="1" dirty="0" smtClean="0"/>
              <a:t>чувства.</a:t>
            </a:r>
            <a:endParaRPr lang="en-US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0202" y="380034"/>
            <a:ext cx="10013133" cy="1054250"/>
          </a:xfrm>
        </p:spPr>
        <p:txBody>
          <a:bodyPr/>
          <a:lstStyle/>
          <a:p>
            <a:r>
              <a:rPr lang="ru-RU" sz="6000" dirty="0" smtClean="0"/>
              <a:t>Образ Елизаветы Федоровны в поэзии</a:t>
            </a:r>
            <a:endParaRPr lang="en-US" sz="6000" dirty="0"/>
          </a:p>
        </p:txBody>
      </p:sp>
      <p:pic>
        <p:nvPicPr>
          <p:cNvPr id="4098" name="Picture 2" descr="https://zen.yandex.ru/lz5XeGt8f/Migc28004/f973d8gA/UcIGzRrIExGTHrGjlc7vn3QJVv22eJpjb_V1eZH1oCyY2vGzokwGIlHU40VJ3sWuU_5hybjHc71trWzdEeOt5HWDQo27PMYFdnq0N5GZ-h91CJLo443fB7sgFW1QANBtmU4U5iTZEiNVEebgb16FrsILYAtLAlENeilrKXZS6DNwsxVprZzDYsEfsLLkal3v9x3nTvYKOVApN9QqJkaRfK140vOgrNXgBBNWYw2bUvl2bzJLuFFjrBmJakoEMhnAsFBVmv1eMfHz3V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9" y="2086510"/>
            <a:ext cx="3311842" cy="4391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7986" y="398141"/>
            <a:ext cx="10341684" cy="1054250"/>
          </a:xfrm>
        </p:spPr>
        <p:txBody>
          <a:bodyPr/>
          <a:lstStyle/>
          <a:p>
            <a:r>
              <a:rPr lang="ru-RU" sz="7200" dirty="0" smtClean="0"/>
              <a:t>Образ любви </a:t>
            </a:r>
            <a:endParaRPr lang="en-US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9930" y="2936968"/>
            <a:ext cx="7034544" cy="2595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3571875" algn="l"/>
              </a:tabLst>
            </a:pPr>
            <a:r>
              <a:rPr lang="ru-RU" sz="3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3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ангел, ты тиха, чиста и совершенна;</a:t>
            </a:r>
            <a:endParaRPr lang="en-US" sz="2400" i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3571875" algn="l"/>
              </a:tabLst>
            </a:pPr>
            <a:r>
              <a:rPr lang="ru-RU" sz="3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Как женщина, стыдлива и нежна</a:t>
            </a:r>
            <a:r>
              <a:rPr lang="ru-RU" sz="3200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3571875" algn="l"/>
              </a:tabLst>
            </a:pPr>
            <a:r>
              <a:rPr lang="ru-RU" sz="24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3571875" algn="l"/>
              </a:tabLst>
            </a:pPr>
            <a:r>
              <a:rPr lang="ru-RU" sz="28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Константин Константинович</a:t>
            </a:r>
            <a:endParaRPr lang="en-US" sz="28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imgprx.livejournal.net/08758eef1cdfc75c58e8f846334f7ec9a67cdd21/EpOSirGVV7BYAOdlsl1396kKRVodRoBSrl5bGl1uifoZitRh0Q0DUucX_W5YDSGHKViPuOfkNNH8MRm0aQdgCnVdrRwBtwPky-6vIU1DfVFjUVpCu_wNOMBWSRO7cYSJv1cAxmf_BkCCPCH4rWLGOQ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323" y="2170169"/>
            <a:ext cx="2769634" cy="442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6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40559" y="2344931"/>
            <a:ext cx="6572993" cy="3877815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i="1" dirty="0" smtClean="0"/>
              <a:t>"Настоящее </a:t>
            </a:r>
            <a:r>
              <a:rPr lang="ru-RU" i="1" dirty="0"/>
              <a:t>счастье то, которое ни люди, ни события не могут похитить. Ты его найдешь в жизни души и отдании себя. Постарайся сделать счастливым тех, кто рядом с тобой, и ты сам будешь счастлив</a:t>
            </a:r>
            <a:r>
              <a:rPr lang="ru-RU" i="1" dirty="0" smtClean="0"/>
              <a:t>".</a:t>
            </a:r>
          </a:p>
          <a:p>
            <a:pPr marL="0" indent="442913" algn="just">
              <a:buNone/>
            </a:pPr>
            <a:endParaRPr lang="ru-RU" dirty="0"/>
          </a:p>
          <a:p>
            <a:pPr marL="0" indent="442913" algn="just">
              <a:buNone/>
            </a:pPr>
            <a:r>
              <a:rPr lang="ru-RU" sz="2800" b="1" dirty="0" smtClean="0"/>
              <a:t>Именно в том, чтобы делать счастливыми других, и есть смысл поэзии.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1816" y="452461"/>
            <a:ext cx="11666330" cy="1054250"/>
          </a:xfrm>
        </p:spPr>
        <p:txBody>
          <a:bodyPr/>
          <a:lstStyle/>
          <a:p>
            <a:r>
              <a:rPr lang="ru-RU" sz="6600" dirty="0" smtClean="0"/>
              <a:t>Елизавета Федоровна о счастье</a:t>
            </a:r>
            <a:endParaRPr lang="en-US" sz="6600" dirty="0"/>
          </a:p>
        </p:txBody>
      </p:sp>
      <p:pic>
        <p:nvPicPr>
          <p:cNvPr id="6146" name="Picture 2" descr="https://radiovera.ru/wp-content/uploads/2014/05/Elizaveta_Federov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22" y="2076691"/>
            <a:ext cx="3228848" cy="441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6C6AEC3C-1184-450F-A011-D3925D8FC5FE}" vid="{12146308-B5B2-4162-96E3-A79C50E773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</TotalTime>
  <Words>317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Book Antiqua</vt:lpstr>
      <vt:lpstr>Calibri</vt:lpstr>
      <vt:lpstr>Times New Roman</vt:lpstr>
      <vt:lpstr>Wingdings</vt:lpstr>
      <vt:lpstr>Тема1</vt:lpstr>
      <vt:lpstr>Поэзия и княгиня Елизавета Фёдоровна</vt:lpstr>
      <vt:lpstr>Елизавета Федоровна</vt:lpstr>
      <vt:lpstr>Яков Полонский о княгине</vt:lpstr>
      <vt:lpstr>Загадочный поэт «К.Р.»</vt:lpstr>
      <vt:lpstr>Елизавета Федоровна и Сергей Александрович</vt:lpstr>
      <vt:lpstr>Главное в жизни «К.Р.» </vt:lpstr>
      <vt:lpstr>Образ Елизаветы Федоровны в поэзии</vt:lpstr>
      <vt:lpstr>Образ любви </vt:lpstr>
      <vt:lpstr>Елизавета Федоровна о счастье</vt:lpstr>
      <vt:lpstr>Восприятие смерти Елизаветы Федоровны «К.Р.» </vt:lpstr>
      <vt:lpstr>Вечная память Елизавете Федоровне...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и княгиня Елизавета Фёдоровна</dc:title>
  <dc:creator>Светлана</dc:creator>
  <cp:lastModifiedBy>Music</cp:lastModifiedBy>
  <cp:revision>7</cp:revision>
  <dcterms:created xsi:type="dcterms:W3CDTF">2020-10-25T22:26:25Z</dcterms:created>
  <dcterms:modified xsi:type="dcterms:W3CDTF">2020-10-26T11:23:04Z</dcterms:modified>
</cp:coreProperties>
</file>