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8018C-8282-466A-9140-492CBABFD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088D1D-2F8F-4C96-A260-BD943CD71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81EEB9-8C63-4221-BF82-4A8D4277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B19D7-0B35-42AD-8877-4F080A1D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EB6DD4-209F-4625-96FE-BC8F46EC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FC38A-7E9F-461F-B0A1-24C1A98A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898B8D-11AF-4B5A-B68E-97E4A1353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621418-37C3-4759-BBE4-84F98C8E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8F0E12-1743-4DBC-A882-363CEBA6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D21222-2583-4CA1-A8C8-221EB027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03628A-AAB3-4EB6-8BAC-2F9275770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E77FB4-38A4-4099-8F47-62529BF51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874723-9059-4A81-AC8C-8EAE75DC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2E8B91-19AE-46A7-A6C5-3C280887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9CEA3-20E8-480A-921C-9C492BF2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65386-161B-4AA5-8929-C59CDE09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81F94E-8331-4B89-B89D-E599C3729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3D0592-F192-47D1-9E5E-17DD288D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E6A71F-FA70-459B-B36B-1C8FC638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1E7ABF-DC1E-4149-B624-1CBD7879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9565E1-4C01-4BB7-90E2-EBA3DF90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F17E43-7535-4F89-A4F6-1362B6A9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B519AC-E1E3-4D30-8336-5B284BA1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5D6E9A-4C6E-41CC-A163-641D0865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B9FB7-F370-4EEF-BACD-EC46DA8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859CC0-9425-4173-A43E-08BCE299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4A21B8-68D1-4118-8077-63A39E0F4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EB458A-B342-40A1-8BCA-D7D14537C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769C03-40D9-4E75-A67C-9305370A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5F2E0B-9510-46E8-973F-A324C847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0D39E1-0CF0-44E2-9305-51935968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2A41EF-467A-4136-8A64-F2CB5CA0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DAF0DB-D9E1-4CEA-A654-530408548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E7587A-0D6F-44EB-B029-2A63CD68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787C39-57B9-4B4E-A0E6-EE80ABA4D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F1F296-009E-429F-A01A-C234D059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6E26B6-E3FE-413E-84F4-951F4351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E57DA6-50E2-4AD7-BB1B-1E0A9AA8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51C76A6-6A6A-4B7E-B6B5-9C3653FB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85BF3-CAC2-4D0B-87FE-6CD4915C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A69CFFA-09FC-4204-80A2-4AED2797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1363DB6-9AD2-4D49-8A47-BB051670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85B32AE-33B4-48EB-8E38-285BB109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DE72B7D-59EF-42C7-BA5D-A25870A5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20EA1EF-E01A-4E93-A448-135CE31F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11D6BFD-05AA-40EB-9715-60116E05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5FC05-9FE0-4E15-AF1E-E443C701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742218-0649-40FD-A15C-649F20D7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CA8E36-4080-4901-A388-0BF157C43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F2BC29-02BA-4FA9-AF16-0F890073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2AD9BB-98AB-4920-806E-6DC9B6F4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7F1080-8E91-4A46-BA4F-56FC76F8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57E27-0D5F-4A5D-84F3-CD7AB359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99F1965-A011-437E-A1D8-981EF1006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167DDE-8743-4FD8-A542-97FB7165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41F8FD-2A25-427E-A739-854B2B15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52CCDB-DC5B-4D25-963C-1199EA21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C75C64-997B-43E2-BC9B-FA6EC505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4A8C3-9EB7-4E24-8270-F1077CB1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B3E376-DDD8-424C-B030-3C763F6C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582F06-CE2E-414E-A949-AEF476794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CE45-9978-4D4B-8F7F-74EDDA8D02B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8175DF-E0F0-41BB-90F4-0618B7723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7580FC-AED9-40FE-91CB-AD5E34D98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0BDA-1333-4976-825F-13F0F105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5B4AD-2BCE-4657-93D0-D771ECFC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ru-RU" sz="4700"/>
              <a:t>Святой великомученик Георгий Победоносец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сид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F979F9A-AF9F-4397-A989-06E38CCB9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893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934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5FE3C-1E26-403E-AAB7-DDBECFB2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9" y="179615"/>
            <a:ext cx="6515100" cy="35922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По своей кончине святой великомученик Георгий прославился многочисленными чудесами, став одним из любимейших святых во многих частях света. За мужество и духовную победу над мучителями, которые не смогли заставить его отказаться от христианства, а также за чудодейственную помощь людям в опасности, святого Георгия стали величать Победоносцем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4B0B69-DC87-469B-8D37-4A1369A1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96" y="3889584"/>
            <a:ext cx="11961808" cy="28160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Одним из самых его знаменитых чудес является “Чудо 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змие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”. По преданию, недалеко от города Бейрута в озере жил змей, который часто пожирал людей той местности. И жители начали по жребию отдавать ему на съедение юношу или девушку. Однажды жребий выпал на дочь правителя. Ее отвели к берегу озера и привязали. Но когда зверь стал приближаться к ней, вдруг появился на белом коне светлый юноша, который копьем поразил змея и спас принцессу. Этот юноша был святой Георгий, своим явлением прекративший жертвоприношения и обративший ко Христу жителей той страны, которые до этого были язычниками.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F97EF1-6332-4F82-A641-447DA44F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6" y="0"/>
            <a:ext cx="5078408" cy="388958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трава, мужчина, в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D08BDE1-F9AF-42E7-A9D4-2A7B1DD39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862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ешний, трава, мужчина, в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5993E4-DD00-4157-A107-A4E6F919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813300" cy="36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EA195-1459-48B9-AA57-3BC2DA5C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330200"/>
            <a:ext cx="6692899" cy="5676900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Чудеса святого Георгия послужили также поводом к почитанию его покровителем скотоводства и защитником от хищных зверей, а также покровителем воинства.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На Руси с древних времен почитали святого Георгия Победоносца. В XI веке великий князь Ярослав основал в честь святого Георгия обители в Киеве и Новгороде (Юрьев монастырь) и повелел творить праздник в честь Георгия Победоносца. 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Изображения святого Георгия издревле встречаются на русских великокняжеских монетах и печатях.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lang="en-US" sz="2400" dirty="0"/>
          </a:p>
        </p:txBody>
      </p:sp>
      <p:pic>
        <p:nvPicPr>
          <p:cNvPr id="5" name="Объект 4" descr="Изображение выглядит как ткань, платье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B08B9E36-E7C4-44C3-B046-379CF5F10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5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4E237-06C8-4C9D-89BB-5D38DEE9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241300"/>
            <a:ext cx="4984813" cy="645341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2400" b="1" i="0" dirty="0">
                <a:effectLst/>
                <a:latin typeface="Georgia" panose="02040502050405020303" pitchFamily="18" charset="0"/>
              </a:rPr>
              <a:t>Святой является также покровителем города Москвы – столицы нашего </a:t>
            </a:r>
            <a:r>
              <a:rPr lang="ru-RU" sz="2400" b="1" i="0" dirty="0" smtClean="0">
                <a:effectLst/>
                <a:latin typeface="Georgia" panose="02040502050405020303" pitchFamily="18" charset="0"/>
              </a:rPr>
              <a:t>Отечества</a:t>
            </a:r>
            <a:r>
              <a:rPr lang="ru-RU" sz="2400" b="1" i="0" dirty="0">
                <a:effectLst/>
                <a:latin typeface="Georgia" panose="02040502050405020303" pitchFamily="18" charset="0"/>
              </a:rPr>
              <a:t>.</a:t>
            </a:r>
            <a:br>
              <a:rPr lang="ru-RU" sz="2400" b="1" i="0" dirty="0"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effectLst/>
                <a:latin typeface="Georgia" panose="02040502050405020303" pitchFamily="18" charset="0"/>
              </a:rPr>
              <a:t/>
            </a:r>
            <a:br>
              <a:rPr lang="ru-RU" sz="2400" b="0" i="0" dirty="0"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effectLst/>
                <a:latin typeface="Georgia" panose="02040502050405020303" pitchFamily="18" charset="0"/>
              </a:rPr>
              <a:t>Образ Святого – на гербе </a:t>
            </a:r>
            <a:r>
              <a:rPr lang="ru-RU" sz="2400" b="0" i="0" dirty="0" smtClean="0">
                <a:effectLst/>
                <a:latin typeface="Georgia" panose="02040502050405020303" pitchFamily="18" charset="0"/>
              </a:rPr>
              <a:t>Москвы.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/>
            </a:r>
            <a:br>
              <a:rPr lang="ru-RU" sz="2400" b="0" i="0" dirty="0"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effectLst/>
                <a:latin typeface="Georgia" panose="02040502050405020303" pitchFamily="18" charset="0"/>
              </a:rPr>
              <a:t/>
            </a:r>
            <a:br>
              <a:rPr lang="ru-RU" sz="2400" b="0" i="0" dirty="0">
                <a:effectLst/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В 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соответствии 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 Законом города Москвы от 11 июня 2003 года № 39 «О гербе города Москвы» герб представляет собой четырёхугольный, с закруглёнными нижними углами и заострённый в оконечности тёмно-красный геральдический щит с изображением развёрнутого вправо от зрителя всадника — </a:t>
            </a:r>
            <a:r>
              <a:rPr lang="ru-RU" sz="2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Святого Георгия Победоносца</a:t>
            </a:r>
            <a:r>
              <a:rPr lang="ru-RU" sz="2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серебряных доспехах и голубой мантии (плаще), на серебряном коне с серебряной сбруей, поражающего золотым копьём чёрного </a:t>
            </a:r>
            <a:r>
              <a:rPr lang="ru-RU" sz="2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змия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5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59B33F2-C2F3-4759-99DA-A5B980DC2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 r="3" b="143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2A6B0-CBE4-4A58-BE77-D5FF264D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873" y="1460500"/>
            <a:ext cx="4645629" cy="44323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гербе</a:t>
            </a:r>
            <a:r>
              <a:rPr lang="en-US" sz="3600" dirty="0"/>
              <a:t> </a:t>
            </a:r>
            <a:r>
              <a:rPr lang="ru-RU" sz="3600" dirty="0"/>
              <a:t>России </a:t>
            </a:r>
            <a:r>
              <a:rPr lang="en-US" sz="3600" dirty="0"/>
              <a:t> </a:t>
            </a:r>
            <a:r>
              <a:rPr lang="en-US" sz="3600" dirty="0" err="1"/>
              <a:t>изображен</a:t>
            </a:r>
            <a:r>
              <a:rPr lang="ru-RU" sz="3600" dirty="0"/>
              <a:t> </a:t>
            </a:r>
            <a:r>
              <a:rPr lang="ru-RU" sz="3600" dirty="0" err="1"/>
              <a:t>двухглавый</a:t>
            </a:r>
            <a:r>
              <a:rPr lang="ru-RU" sz="3600" dirty="0"/>
              <a:t> орел, одна голова которого обращена на Восток, а другая на Запад. А в центре орла на красном щите - Святой Георгий Победоносец, убивающий копьем змия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FF4EF3A-3E34-4E61-8863-7AD91932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21178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52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7C4B00-6C3E-4F61-BAF3-C14D628D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965200"/>
            <a:ext cx="6610383" cy="443230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4000" dirty="0"/>
              <a:t>«За службу и храбрость» – девиз воинского ордена, торжественно установленного в России в 1769 году в честь святого великомученика Георгия Победоносца. </a:t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7744A9-B1DD-4F76-B3B2-02A51E6DF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xmlns="" id="{09F52C97-D8A0-4C58-9D04-B8733EE38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0311AE10-AC02-4D0C-8B58-7781D6FC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r="2717" b="2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35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внешний, трава, мужчина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21E6287-BB7F-4780-9B36-D013ABD26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9091" r="226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AF4850-D22A-4A95-9DC4-AE96C203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377515"/>
            <a:ext cx="4784271" cy="46190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Идущие</a:t>
            </a:r>
            <a:r>
              <a:rPr lang="ru-RU" sz="2400" dirty="0" smtClean="0"/>
              <a:t> </a:t>
            </a:r>
            <a:r>
              <a:rPr lang="ru-RU" sz="2400" dirty="0"/>
              <a:t>с песней в бой,</a:t>
            </a:r>
            <a:br>
              <a:rPr lang="ru-RU" sz="2400" dirty="0"/>
            </a:br>
            <a:r>
              <a:rPr lang="ru-RU" sz="2400" dirty="0"/>
              <a:t>Без страха - в свинцовый  дождь.</a:t>
            </a:r>
            <a:br>
              <a:rPr lang="ru-RU" sz="2400" dirty="0"/>
            </a:br>
            <a:r>
              <a:rPr lang="ru-RU" sz="2400" dirty="0"/>
              <a:t>Вас Георгий ведет святой – </a:t>
            </a:r>
            <a:br>
              <a:rPr lang="ru-RU" sz="2400" dirty="0"/>
            </a:br>
            <a:r>
              <a:rPr lang="ru-RU" sz="2400" dirty="0"/>
              <a:t>Крылатый и мудрый вождь.</a:t>
            </a:r>
            <a:br>
              <a:rPr lang="ru-RU" sz="2400" dirty="0"/>
            </a:br>
            <a:r>
              <a:rPr lang="ru-RU" sz="2400" dirty="0"/>
              <a:t>Пылающий меч разит</a:t>
            </a:r>
            <a:br>
              <a:rPr lang="ru-RU" sz="2400" dirty="0"/>
            </a:br>
            <a:r>
              <a:rPr lang="ru-RU" sz="2400" dirty="0"/>
              <a:t>Средь ужаса и огня.</a:t>
            </a:r>
            <a:br>
              <a:rPr lang="ru-RU" sz="2400" dirty="0"/>
            </a:br>
            <a:r>
              <a:rPr lang="ru-RU" sz="2400" dirty="0"/>
              <a:t>И звонок топот копыт</a:t>
            </a:r>
            <a:br>
              <a:rPr lang="ru-RU" sz="2400" dirty="0"/>
            </a:br>
            <a:r>
              <a:rPr lang="ru-RU" sz="2400" dirty="0"/>
              <a:t>Его снегового коня…</a:t>
            </a:r>
            <a:br>
              <a:rPr lang="ru-RU" sz="2400" dirty="0"/>
            </a:br>
            <a:r>
              <a:rPr lang="ru-RU" sz="2400" dirty="0"/>
              <a:t>Он тоже песню поет – </a:t>
            </a:r>
            <a:br>
              <a:rPr lang="ru-RU" sz="2400" dirty="0"/>
            </a:br>
            <a:r>
              <a:rPr lang="ru-RU" sz="2400" dirty="0"/>
              <a:t>В ней слава и торжество.</a:t>
            </a:r>
            <a:br>
              <a:rPr lang="ru-RU" sz="2400" dirty="0"/>
            </a:br>
            <a:r>
              <a:rPr lang="ru-RU" sz="2400" dirty="0"/>
              <a:t>И те, кто в битве падет, </a:t>
            </a:r>
            <a:br>
              <a:rPr lang="ru-RU" sz="2400" dirty="0"/>
            </a:br>
            <a:r>
              <a:rPr lang="ru-RU" sz="2400" dirty="0"/>
              <a:t>Услышат песню его.</a:t>
            </a:r>
            <a:br>
              <a:rPr lang="ru-RU" sz="2400" dirty="0"/>
            </a:br>
            <a:r>
              <a:rPr lang="ru-RU" sz="2400" dirty="0"/>
              <a:t>			Н. Гумилев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0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42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44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EB653-3702-4E44-B25D-517918D9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Работу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выполнили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учащиеся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6</a:t>
            </a:r>
            <a: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класса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Воднев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Михаил</a:t>
            </a:r>
            <a: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Маханкова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Диана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МБОУ «СШ № 7» </a:t>
            </a: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города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Смоленска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Детско-юношеские</a:t>
            </a:r>
            <a: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Елизаветинские чтения </a:t>
            </a:r>
            <a:r>
              <a:rPr lang="en-US" sz="3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2020 </a:t>
            </a:r>
            <a:r>
              <a:rPr lang="en-US" sz="3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год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3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78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6B4AA7-8855-441C-A467-A71CF0B7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8317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Священное предание рассказывает, что в разные времена жили на земле люди, особенно любящие Бога. За их верность Бог даровал им благодать Святого Духа. Они стали Божьими людьми, поэтому их называют святыми.</a:t>
            </a:r>
            <a:br>
              <a:rPr lang="ru-RU" sz="3600" dirty="0"/>
            </a:br>
            <a:r>
              <a:rPr lang="ru-RU" sz="3600" dirty="0"/>
              <a:t>Земная жизнь святых проходила в разные времена, среди разных народов. Были они царями и бедняками, воинами и простыми рыбаками… Но их объединяла любовь к Богу и к людям. За эту любовь кто-то из святых перенес ужасные мучения, став мучеником за веру во Христа. </a:t>
            </a:r>
          </a:p>
        </p:txBody>
      </p:sp>
    </p:spTree>
    <p:extLst>
      <p:ext uri="{BB962C8B-B14F-4D97-AF65-F5344CB8AC3E}">
        <p14:creationId xmlns:p14="http://schemas.microsoft.com/office/powerpoint/2010/main" val="37893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5A483-E60F-4714-AE59-0AEE5B10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Святой великомученик Георгий Победоносец – один из самых почитаемых святых в нашей церкви.</a:t>
            </a:r>
          </a:p>
        </p:txBody>
      </p:sp>
      <p:pic>
        <p:nvPicPr>
          <p:cNvPr id="5" name="Рисунок 4" descr="Изображение выглядит как фотография, старый, женщ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4E5CF14-4972-4995-AD86-A70AF20BF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142"/>
          <a:stretch/>
        </p:blipFill>
        <p:spPr>
          <a:xfrm>
            <a:off x="5812751" y="492573"/>
            <a:ext cx="523568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C908D9-2854-403C-BEA4-02E66E38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4" y="228600"/>
            <a:ext cx="6354445" cy="662940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Родом Святой Георгий происходил из Бейрута, из Каппадокии, и воспитан был в православном благочестии.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Еще в детстве он лишился отца, который скончался замученный за исповедание Христа. 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Мать же Георгия переселилась с ним в Палестину, в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Лидду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так как там была ее родина и богатые владения.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Святой Георгий получил прекрасное образование и решил служить на военном поприще. Он отличался умом, мужеством и крепостью тела, а потому вскоре был поставлен начальником в знаменитом воинском полку. В этом чине он проявил такую храбрость на брани, что император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Диоклитиан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еще не знавший о его христианстве, почтил его саном воеводы и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комита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(сопровождающим императора).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lang="en-US" sz="5200" dirty="0"/>
          </a:p>
        </p:txBody>
      </p:sp>
      <p:pic>
        <p:nvPicPr>
          <p:cNvPr id="5" name="Рисунок 4" descr="Изображение выглядит как здание, фотография, старый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61F6843-56FC-4B96-BC38-80486AA92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8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26A84AF-6F58-471A-BF1F-10D8C0351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7DAC9F-9F00-4B67-BAF9-0427BA84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5900"/>
            <a:ext cx="4854056" cy="64516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Когда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Диоклитиан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замыслил истребить христиан, святой Георгий состоял при царе. Как только святой убедился, что этот неправедный замысел императора не может быть отменен, и узнал о его лютости против христиан, он решил, что наступило время, которое послужит ко спасению его души. Тотчас все свое богатство святой Георгий роздал нищим, бывшим при себе рабам даровал свободу, а о тех рабах, которые находились в палестинских его владениях, распорядился, чтобы одни из них были освобождены, а другие переданы неимущим.</a:t>
            </a:r>
            <a:endParaRPr lang="en-US" sz="5200" dirty="0"/>
          </a:p>
        </p:txBody>
      </p:sp>
      <p:pic>
        <p:nvPicPr>
          <p:cNvPr id="5" name="Рисунок 4" descr="Изображение выглядит как текст, книга, фотография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AC5347A-A570-489F-A3B5-EB255FEE7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2" b="-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41F7F3-C41D-4522-9F50-29C7189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90500"/>
            <a:ext cx="6718300" cy="6527799"/>
          </a:xfrm>
        </p:spPr>
        <p:txBody>
          <a:bodyPr>
            <a:noAutofit/>
          </a:bodyPr>
          <a:lstStyle/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 день, когда должно было состояться окончательное совещание царя и его князей о беззаконном убиении христиан, мужественный Христов воин святой Георгий явился на нечестивое сборище и исповедал себя как христианина. 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Царь от удивления долго не мог прийти в себя. Наконец, не желая терять достойнейшего воина, он стал уговаривать Георгия отречься от Христа и принести жертву языческим богам. 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Святой же Георгий сказал, что не отступит от истинной веры, какие бы мучения ему не предстояли.</a:t>
            </a:r>
            <a:endParaRPr lang="ru-RU" sz="2800" dirty="0"/>
          </a:p>
        </p:txBody>
      </p:sp>
      <p:pic>
        <p:nvPicPr>
          <p:cNvPr id="5" name="Рисунок 4" descr="Изображение выглядит как фотография, внутренний, закрытый, мн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6AD9C4E-98DB-413B-B825-C848168B8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32188"/>
            <a:ext cx="5268685" cy="67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люди, группа, стоит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7FA12C4-C8FA-4136-B9C5-6DA4F8DC2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>
          <a:xfrm>
            <a:off x="3523488" y="1270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C8A61C-681E-45D2-AEBF-9D742948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4023360" cy="39143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700" dirty="0"/>
              <a:t>Великие </a:t>
            </a:r>
            <a:r>
              <a:rPr lang="en-US" sz="3700" dirty="0" err="1"/>
              <a:t>мучения</a:t>
            </a:r>
            <a:r>
              <a:rPr lang="en-US" sz="3700" dirty="0"/>
              <a:t> претерпел </a:t>
            </a:r>
            <a:r>
              <a:rPr lang="en-US" sz="3700" dirty="0" err="1"/>
              <a:t>воин</a:t>
            </a:r>
            <a:r>
              <a:rPr lang="en-US" sz="3700" dirty="0"/>
              <a:t> </a:t>
            </a:r>
            <a:r>
              <a:rPr lang="en-US" sz="3700" dirty="0" err="1"/>
              <a:t>Георгий</a:t>
            </a:r>
            <a:r>
              <a:rPr lang="en-US" sz="3700" dirty="0"/>
              <a:t>, </a:t>
            </a:r>
            <a:r>
              <a:rPr lang="en-US" sz="3700" dirty="0" err="1"/>
              <a:t>но</a:t>
            </a:r>
            <a:r>
              <a:rPr lang="en-US" sz="3700" dirty="0"/>
              <a:t> </a:t>
            </a:r>
            <a:r>
              <a:rPr lang="en-US" sz="3700" dirty="0" err="1"/>
              <a:t>ничто</a:t>
            </a:r>
            <a:r>
              <a:rPr lang="en-US" sz="3700" dirty="0"/>
              <a:t> </a:t>
            </a:r>
            <a:r>
              <a:rPr lang="en-US" sz="3700" dirty="0" err="1"/>
              <a:t>не</a:t>
            </a:r>
            <a:r>
              <a:rPr lang="en-US" sz="3700" dirty="0"/>
              <a:t> </a:t>
            </a:r>
            <a:r>
              <a:rPr lang="en-US" sz="3700" dirty="0" err="1"/>
              <a:t>смогло</a:t>
            </a:r>
            <a:r>
              <a:rPr lang="en-US" sz="3700" dirty="0"/>
              <a:t> </a:t>
            </a:r>
            <a:r>
              <a:rPr lang="en-US" sz="3700" dirty="0" err="1"/>
              <a:t>сломить</a:t>
            </a:r>
            <a:r>
              <a:rPr lang="en-US" sz="3700" dirty="0"/>
              <a:t> </a:t>
            </a:r>
            <a:r>
              <a:rPr lang="en-US" sz="3700" dirty="0" err="1"/>
              <a:t>его</a:t>
            </a:r>
            <a:r>
              <a:rPr lang="en-US" sz="3700" dirty="0"/>
              <a:t> </a:t>
            </a:r>
            <a:r>
              <a:rPr lang="en-US" sz="3700" dirty="0" err="1"/>
              <a:t>мужество</a:t>
            </a:r>
            <a:r>
              <a:rPr lang="ru-RU" sz="3700" dirty="0"/>
              <a:t>. Страх охватил царя, и он приказал умертвить святого. </a:t>
            </a:r>
            <a:endParaRPr lang="en-US" sz="3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32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454D2E-3E2E-4886-93E5-E3B746B5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5" y="562708"/>
            <a:ext cx="5292969" cy="5416062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Святой же Георгий, помолившись, с радостью преклонил под меч свою главу и так скончался в 23-й день месяца апреля, достойно совершив свое исповедание и сохранив непорочную веру.</a:t>
            </a:r>
            <a:endParaRPr lang="en-US" sz="3600" dirty="0"/>
          </a:p>
        </p:txBody>
      </p:sp>
      <p:pic>
        <p:nvPicPr>
          <p:cNvPr id="5" name="Рисунок 4" descr="Изображение выглядит как группа, стоит, старый, тка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E57CD353-4E43-4300-90BC-23B7B4A57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 r="1" b="5958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1">
            <a:extLst>
              <a:ext uri="{FF2B5EF4-FFF2-40B4-BE49-F238E27FC236}">
                <a16:creationId xmlns:a16="http://schemas.microsoft.com/office/drawing/2014/main" xmlns="" id="{6DB7ADBC-26DA-450D-A8BF-E1ACCB466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xmlns="" id="{5E3C0EDB-60D3-4CEF-8B80-C6D01E08D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40C269CE-FB56-4D68-8CFB-1CFD5F350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6ED7E7F-75F7-4581-A930-C4DEBC2A8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14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DE1CD4-37F4-446D-B287-28612F7E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0"/>
            <a:ext cx="4996329" cy="41216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Согласно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преданию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святой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Георгий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захоронен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городе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Лод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(в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прошлом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Лидда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), в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Израиле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  <a:r>
              <a:rPr lang="ru-RU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Над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его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гробницей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построен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храм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Святого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Георгия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который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принадлежит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Иерусалимской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православной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церкви</a:t>
            </a:r>
            <a:r>
              <a:rPr lang="en-US" sz="32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стол, внутренний, здание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A6802E2-F773-4A4C-8E2C-6F5206C8E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2" b="10390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внутренний, здание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89F045B-A925-44BD-908E-CFA47305F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3" b="28458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73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512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Тема Office</vt:lpstr>
      <vt:lpstr>Святой великомученик Георгий Победоносец </vt:lpstr>
      <vt:lpstr>Священное предание рассказывает, что в разные времена жили на земле люди, особенно любящие Бога. За их верность Бог даровал им благодать Святого Духа. Они стали Божьими людьми, поэтому их называют святыми. Земная жизнь святых проходила в разные времена, среди разных народов. Были они царями и бедняками, воинами и простыми рыбаками… Но их объединяла любовь к Богу и к людям. За эту любовь кто-то из святых перенес ужасные мучения, став мучеником за веру во Христа. </vt:lpstr>
      <vt:lpstr>Святой великомученик Георгий Победоносец – один из самых почитаемых святых в нашей церкви.</vt:lpstr>
      <vt:lpstr>Родом Святой Георгий происходил из Бейрута, из Каппадокии, и воспитан был в православном благочестии.  Еще в детстве он лишился отца, который скончался замученный за исповедание Христа.  Мать же Георгия переселилась с ним в Палестину, в Лидду, так как там была ее родина и богатые владения. Святой Георгий получил прекрасное образование и решил служить на военном поприще. Он отличался умом, мужеством и крепостью тела, а потому вскоре был поставлен начальником в знаменитом воинском полку. В этом чине он проявил такую храбрость на брани, что император Диоклитиан, еще не знавший о его христианстве, почтил его саном воеводы и комита (сопровождающим императора). </vt:lpstr>
      <vt:lpstr>Когда Диоклитиан замыслил истребить христиан, святой Георгий состоял при царе. Как только святой убедился, что этот неправедный замысел императора не может быть отменен, и узнал о его лютости против христиан, он решил, что наступило время, которое послужит ко спасению его души. Тотчас все свое богатство святой Георгий роздал нищим, бывшим при себе рабам даровал свободу, а о тех рабах, которые находились в палестинских его владениях, распорядился, чтобы одни из них были освобождены, а другие переданы неимущим.</vt:lpstr>
      <vt:lpstr>В день, когда должно было состояться окончательное совещание царя и его князей о беззаконном убиении христиан, мужественный Христов воин святой Георгий явился на нечестивое сборище и исповедал себя как христианина.  Царь от удивления долго не мог прийти в себя. Наконец, не желая терять достойнейшего воина, он стал уговаривать Георгия отречься от Христа и принести жертву языческим богам.  Святой же Георгий сказал, что не отступит от истинной веры, какие бы мучения ему не предстояли.</vt:lpstr>
      <vt:lpstr>Великие мучения претерпел воин Георгий, но ничто не смогло сломить его мужество. Страх охватил царя, и он приказал умертвить святого. </vt:lpstr>
      <vt:lpstr>Святой же Георгий, помолившись, с радостью преклонил под меч свою главу и так скончался в 23-й день месяца апреля, достойно совершив свое исповедание и сохранив непорочную веру.</vt:lpstr>
      <vt:lpstr>Согласно преданию, святой Георгий захоронен в городе Лод (в прошлом Лидда), в Израиле.  Над его гробницей построен храм Святого Георгия, который принадлежит Иерусалимской православной церкви.</vt:lpstr>
      <vt:lpstr>По своей кончине святой великомученик Георгий прославился многочисленными чудесами, став одним из любимейших святых во многих частях света. За мужество и духовную победу над мучителями, которые не смогли заставить его отказаться от христианства, а также за чудодейственную помощь людям в опасности, святого Георгия стали величать Победоносцем.</vt:lpstr>
      <vt:lpstr>Чудеса святого Георгия послужили также поводом к почитанию его покровителем скотоводства и защитником от хищных зверей, а также покровителем воинства.  На Руси с древних времен почитали святого Георгия Победоносца. В XI веке великий князь Ярослав основал в честь святого Георгия обители в Киеве и Новгороде (Юрьев монастырь) и повелел творить праздник в честь Георгия Победоносца.   Изображения святого Георгия издревле встречаются на русских великокняжеских монетах и печатях. </vt:lpstr>
      <vt:lpstr>Святой является также покровителем города Москвы – столицы нашего Отечества.  Образ Святого – на гербе Москвы.  В соответствии с Законом города Москвы от 11 июня 2003 года № 39 «О гербе города Москвы» герб представляет собой четырёхугольный, с закруглёнными нижними углами и заострённый в оконечности тёмно-красный геральдический щит с изображением развёрнутого вправо от зрителя всадника —  Святого Георгия Победоносца в серебряных доспехах и голубой мантии (плаще), на серебряном коне с серебряной сбруей, поражающего золотым копьём чёрного  змия.</vt:lpstr>
      <vt:lpstr>На гербе России  изображен двухглавый орел, одна голова которого обращена на Восток, а другая на Запад. А в центре орла на красном щите - Святой Георгий Победоносец, убивающий копьем змия</vt:lpstr>
      <vt:lpstr>«За службу и храбрость» – девиз воинского ордена, торжественно установленного в России в 1769 году в честь святого великомученика Георгия Победоносца.  </vt:lpstr>
      <vt:lpstr> Идущие с песней в бой, Без страха - в свинцовый  дождь. Вас Георгий ведет святой –  Крылатый и мудрый вождь. Пылающий меч разит Средь ужаса и огня. И звонок топот копыт Его снегового коня… Он тоже песню поет –  В ней слава и торжество. И те, кто в битве падет,  Услышат песню его.    Н. Гумилев</vt:lpstr>
      <vt:lpstr>Работу выполнили  учащиеся 6В класса  Воднев Михаил, Маханкова Диана   МБОУ «СШ № 7» города Смоленска  Детско-юношеские Елизаветинские чтения 2020 год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Святой великомученик Георгий Победоносец </dc:title>
  <dc:creator>USEROK</dc:creator>
  <cp:lastModifiedBy>Елена Владимировна</cp:lastModifiedBy>
  <cp:revision>5</cp:revision>
  <dcterms:created xsi:type="dcterms:W3CDTF">2020-10-26T20:50:43Z</dcterms:created>
  <dcterms:modified xsi:type="dcterms:W3CDTF">2020-10-28T12:29:43Z</dcterms:modified>
</cp:coreProperties>
</file>