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sldIdLst>
    <p:sldId id="663" r:id="rId2"/>
    <p:sldId id="658" r:id="rId3"/>
    <p:sldId id="668" r:id="rId4"/>
    <p:sldId id="675" r:id="rId5"/>
    <p:sldId id="678" r:id="rId6"/>
    <p:sldId id="676" r:id="rId7"/>
    <p:sldId id="681" r:id="rId8"/>
    <p:sldId id="677" r:id="rId9"/>
    <p:sldId id="672" r:id="rId10"/>
    <p:sldId id="679" r:id="rId11"/>
    <p:sldId id="680" r:id="rId12"/>
    <p:sldId id="682" r:id="rId13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596"/>
    <a:srgbClr val="F73109"/>
    <a:srgbClr val="D95FD0"/>
    <a:srgbClr val="B75EDA"/>
    <a:srgbClr val="D1A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8" d="100"/>
          <a:sy n="98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0E7D75A8-F74E-4CB6-B918-034E41B352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63F3D21B-0753-46E1-95D1-7FE78A023B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8F6CEA4E-8B0E-422F-8994-003FD42F1A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="" xmlns:a16="http://schemas.microsoft.com/office/drawing/2014/main" id="{63DF9FCB-C4AE-48E8-A7C8-419C410D2B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="" xmlns:a16="http://schemas.microsoft.com/office/drawing/2014/main" id="{7C2C72BE-6EFF-4B50-AC6A-E37977D804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>
            <a:extLst>
              <a:ext uri="{FF2B5EF4-FFF2-40B4-BE49-F238E27FC236}">
                <a16:creationId xmlns="" xmlns:a16="http://schemas.microsoft.com/office/drawing/2014/main" id="{18177E61-9F3B-4DB5-A34A-51BA7B601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DF7F65-7ADB-44B4-9620-AA654E8B6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662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="" xmlns:a16="http://schemas.microsoft.com/office/drawing/2014/main" id="{46AEC357-4933-4E7B-8A22-67D45CBE4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>
            <a:extLst>
              <a:ext uri="{FF2B5EF4-FFF2-40B4-BE49-F238E27FC236}">
                <a16:creationId xmlns="" xmlns:a16="http://schemas.microsoft.com/office/drawing/2014/main" id="{75E10139-0730-4988-B517-49ACED7D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0" name="Номер слайда 3">
            <a:extLst>
              <a:ext uri="{FF2B5EF4-FFF2-40B4-BE49-F238E27FC236}">
                <a16:creationId xmlns="" xmlns:a16="http://schemas.microsoft.com/office/drawing/2014/main" id="{69D1D2F4-0C15-4EB3-A918-5D704392C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D5CF6-3A38-4136-AF2A-D2E563EAA8D8}" type="slidenum">
              <a:rPr lang="en-US" altLang="ru-RU">
                <a:ea typeface="MS PGothic" panose="020B0600070205080204" pitchFamily="34" charset="-128"/>
              </a:rPr>
              <a:pPr/>
              <a:t>1</a:t>
            </a:fld>
            <a:endParaRPr lang="en-US" altLang="ru-RU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40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A24397-6FD7-4551-A484-3900E689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59E096-A3A0-4E30-96D8-DE0DE082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5CA14F-C178-4E3A-B75A-0B0B8A30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D4FD-3687-4D69-A459-62C9C57D2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77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FC5879-B001-4871-907D-D293ABF6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3F55F5-5791-4757-843C-5D11697D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A4E479-DF60-49B7-B26C-938BB969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469A-CD91-4C18-B0D8-0A74B4444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6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ACA071-97CC-4DFF-BB90-B79C9F5C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434538-9D7C-43E2-83DF-9965199D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010CFE-836A-4C70-A5CD-07FB72CC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D6F7-B8A2-4DFC-958D-C182578A11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14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80AAC7-CE79-40B5-9637-75AAE1EA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FC2AE-8542-4C70-A0B2-EE0896DF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BA78A0-3571-4B1A-B6D5-030818DA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52F0-9125-4F81-BB14-B09BD5FE2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46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D2A4A6-41B6-4A6B-A769-412745FF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014BC6-A3BD-4B6B-A98F-2E018757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57C00C-D10F-4EDF-9D62-B925D9A0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2BD9-865B-4015-854A-4BB171526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5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1BF6AF-1DCD-4852-BE68-3F4683F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3E62AA0-A7E2-4C4E-8A9C-E5E0322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472D315-CCBB-44C8-8E15-B4FCF447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E0C3-01F8-457F-B5C0-8F6795713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0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DC47F0AD-6C30-438E-B29B-6F77E65C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1952A26-7047-4D23-BB51-26ED4951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3FA51326-283D-4292-91B2-9A1C1CF9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52B7-ABEE-4541-B117-FE570EC823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5B46CE7B-D241-4D06-B6CC-AC9489E4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BBEEAEDC-8740-4B51-AF4A-8132C0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B6A71A1-4EAB-4023-9AF1-50EB873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5312-44BD-40B2-88F8-1BCC464B2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3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0C5A324-6D4F-4782-BE12-9BDEFD01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6A84C1F-297A-4C08-A4A7-E2958E6C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B34CFC4B-C20F-4D5A-9EF6-A51039A4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0545-06CF-4564-B4B8-B4309683C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0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0929D14-6C07-4F24-A616-B3F8B5D0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E97D5EB-B5FF-49CC-A236-6A44C0EC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0B272CF-1227-4CAB-8027-06901676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3B13-40C6-44CF-9FED-2F782A8A9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77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13D8C0CD-2F11-4062-AB66-A2361170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9245B14-05C7-45D0-9FC5-0F5B0439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3D1D018-7F6D-4348-A588-5B46D72C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06E0-7991-4BE8-9414-109A8BA69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41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C52F5B9-A8CF-4E68-AD6E-6073A71AE0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628CDF73-B36B-40B3-9A80-4C8D192C6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3F8DB9-9A07-46E9-B977-7DFEA294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1F86E7-9E74-454D-A278-1BE1AE28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F8B33A-1067-4E8F-914E-ECB6205E2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A1A4B1-5768-4DAE-A059-8EC331693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>
            <a:extLst>
              <a:ext uri="{FF2B5EF4-FFF2-40B4-BE49-F238E27FC236}">
                <a16:creationId xmlns="" xmlns:a16="http://schemas.microsoft.com/office/drawing/2014/main" id="{8A785770-85DE-42EE-AE19-4451E15F9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" y="714375"/>
            <a:ext cx="7562850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Text Box 4">
            <a:extLst>
              <a:ext uri="{FF2B5EF4-FFF2-40B4-BE49-F238E27FC236}">
                <a16:creationId xmlns="" xmlns:a16="http://schemas.microsoft.com/office/drawing/2014/main" id="{9B9EC81C-3DC3-4F3C-9D2E-F4E4FF69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4822825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  <a:cs typeface="Times New Roman" panose="02020603050405020304" pitchFamily="18" charset="0"/>
              </a:rPr>
              <a:t>Смоленск 202</a:t>
            </a:r>
            <a:r>
              <a:rPr lang="en-US" altLang="ru-RU" sz="1200" b="1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2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Прямоугольник 12">
            <a:extLst>
              <a:ext uri="{FF2B5EF4-FFF2-40B4-BE49-F238E27FC236}">
                <a16:creationId xmlns="" xmlns:a16="http://schemas.microsoft.com/office/drawing/2014/main" id="{35D83D64-9A76-463B-830A-359C361E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642938"/>
            <a:ext cx="8972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  <a:latin typeface="+mj-lt"/>
              </a:rPr>
              <a:t>Почему все люди братья и сестры</a:t>
            </a:r>
            <a:endParaRPr lang="ru-RU" altLang="ru-RU" sz="36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="" xmlns:a16="http://schemas.microsoft.com/office/drawing/2014/main" id="{5CE37B41-2DAB-4649-BB1E-34D7475C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29710"/>
            <a:ext cx="7988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100" b="1" i="0" dirty="0" smtClean="0">
                <a:solidFill>
                  <a:srgbClr val="51010C"/>
                </a:solidFill>
                <a:effectLst/>
                <a:latin typeface="+mj-lt"/>
              </a:rPr>
              <a:t>Частная образовательная организация «СМОЛЕНСКАЯ </a:t>
            </a:r>
            <a:r>
              <a:rPr lang="ru-RU" sz="1100" b="1" i="0" dirty="0">
                <a:solidFill>
                  <a:srgbClr val="51010C"/>
                </a:solidFill>
                <a:effectLst/>
                <a:latin typeface="+mj-lt"/>
              </a:rPr>
              <a:t>ПРАВОСЛАВНАЯ </a:t>
            </a:r>
            <a:r>
              <a:rPr lang="ru-RU" sz="1100" b="1" i="0" dirty="0" smtClean="0">
                <a:solidFill>
                  <a:srgbClr val="51010C"/>
                </a:solidFill>
                <a:effectLst/>
                <a:latin typeface="+mj-lt"/>
              </a:rPr>
              <a:t>ГИМНАЗИЯ» Русской Православной Церкви</a:t>
            </a:r>
            <a:endParaRPr lang="ru-RU" sz="1100" b="1" i="0" dirty="0">
              <a:solidFill>
                <a:srgbClr val="51010C"/>
              </a:solidFill>
              <a:effectLst/>
              <a:latin typeface="+mj-lt"/>
            </a:endParaRPr>
          </a:p>
        </p:txBody>
      </p:sp>
      <p:sp>
        <p:nvSpPr>
          <p:cNvPr id="3079" name="Номер слайда 1">
            <a:extLst>
              <a:ext uri="{FF2B5EF4-FFF2-40B4-BE49-F238E27FC236}">
                <a16:creationId xmlns="" xmlns:a16="http://schemas.microsoft.com/office/drawing/2014/main" id="{4F92C97D-2485-4A77-9078-764BB03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20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80" name="Rectangle 2">
            <a:extLst>
              <a:ext uri="{FF2B5EF4-FFF2-40B4-BE49-F238E27FC236}">
                <a16:creationId xmlns="" xmlns:a16="http://schemas.microsoft.com/office/drawing/2014/main" id="{F7243BFB-2460-4E79-8835-A20EC38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82" name="Rectangle 2">
            <a:extLst>
              <a:ext uri="{FF2B5EF4-FFF2-40B4-BE49-F238E27FC236}">
                <a16:creationId xmlns="" xmlns:a16="http://schemas.microsoft.com/office/drawing/2014/main" id="{87E887E9-BA56-4B2D-A857-E22792E8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CB6CCE-F745-4313-BD90-AD3027911CDE}"/>
              </a:ext>
            </a:extLst>
          </p:cNvPr>
          <p:cNvSpPr txBox="1"/>
          <p:nvPr/>
        </p:nvSpPr>
        <p:spPr>
          <a:xfrm>
            <a:off x="663575" y="1453496"/>
            <a:ext cx="7572375" cy="8402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Анна Кургузова</a:t>
            </a:r>
          </a:p>
          <a:p>
            <a:pPr algn="ctr">
              <a:lnSpc>
                <a:spcPct val="90000"/>
              </a:lnSpc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7" name="Picture 15">
            <a:extLst>
              <a:ext uri="{FF2B5EF4-FFF2-40B4-BE49-F238E27FC236}">
                <a16:creationId xmlns="" xmlns:a16="http://schemas.microsoft.com/office/drawing/2014/main" id="{360554CF-A46F-4969-92E3-E93B5F62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4300"/>
            <a:ext cx="849109" cy="8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BF5E98-116C-425B-B84D-46ADEEE9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419350"/>
            <a:ext cx="5406909" cy="18732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0E9961E-385B-4EDB-AFFC-A1C0620D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Выводы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A105B948-1821-499C-A7D3-063008A1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всех людей на земле одно происхождение. Человек был создан Богом, и Сам Иисус Христос является потомком первочеловека Адама.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Ученые, которые анализировали ДНК человека, пришли к выводу о том, что все люди являются родственниками. </a:t>
            </a:r>
          </a:p>
          <a:p>
            <a:pPr indent="450215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православных христиан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отмечаем духовное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родство. Православные, которые ходят в один храм, причащаются из одной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Чаши являются братьями и сёстрами во Христе – в Истине.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5ED120-18E9-47A2-A5CA-CC17A888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A6C3A3-B47C-403A-AF4A-D298E9A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2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52F0-9125-4F81-BB14-B09BD5FE216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026" name="Picture 2" descr="http://www.pravoslavie.ru/sas/image/101680/168003.p.jpg?0.0635226946324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84" y="895350"/>
            <a:ext cx="5629032" cy="3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avoslavie.ru/sas/image/103041/304120.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1950"/>
            <a:ext cx="16318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52F0-9125-4F81-BB14-B09BD5FE216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6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970D791-32FA-4047-98F0-4E615EBD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1345E7F4-16F7-4BB7-B856-2CB3E11D13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34146"/>
            <a:ext cx="4151602" cy="2566097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908AB2-620B-47B4-88EA-E5CD8E02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6">
            <a:extLst>
              <a:ext uri="{FF2B5EF4-FFF2-40B4-BE49-F238E27FC236}">
                <a16:creationId xmlns="" xmlns:a16="http://schemas.microsoft.com/office/drawing/2014/main" id="{27DF793B-A470-4BF9-84C1-B4F508427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0713"/>
            <a:ext cx="9144000" cy="3175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A2CDE5BB-60E9-46F6-ADCF-9B8DE96349C4}"/>
              </a:ext>
            </a:extLst>
          </p:cNvPr>
          <p:cNvSpPr/>
          <p:nvPr/>
        </p:nvSpPr>
        <p:spPr>
          <a:xfrm>
            <a:off x="8574087" y="201315"/>
            <a:ext cx="377825" cy="3503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076" name="Picture 4" descr="«Исполним вечернюю молитву нашу Господеви!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0455"/>
            <a:ext cx="3886200" cy="25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БОЖЕСТВЕННАЯ ЛИТУРГИЯ ДЛЯ ДЕТЕЙ">
            <a:extLst>
              <a:ext uri="{FF2B5EF4-FFF2-40B4-BE49-F238E27FC236}">
                <a16:creationId xmlns="" xmlns:a16="http://schemas.microsoft.com/office/drawing/2014/main" id="{8BA50E6B-4D45-4B73-AFD5-DD4F4418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07" y="3033735"/>
            <a:ext cx="2306993" cy="15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рашные фото после взрыва в Донецке, где погибло 20 челове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6550"/>
            <a:ext cx="2466094" cy="18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FE06B3EA-938D-49C9-B8C4-F85652B0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4496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Цель работы: </a:t>
            </a:r>
            <a:r>
              <a:rPr lang="ru-RU" sz="2400" dirty="0" smtClean="0"/>
              <a:t>собрать и систематизировать материал, подтверждающий родство людей друг другу.</a:t>
            </a:r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EFA9ECD5-3C8F-46C3-91B4-2DE15817E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029773D9-D91F-4E16-97AD-AC1BCFB19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1. Собрать </a:t>
            </a:r>
            <a:r>
              <a:rPr lang="ru-RU" sz="2000" dirty="0"/>
              <a:t>материал по теме.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2. Найти </a:t>
            </a:r>
            <a:r>
              <a:rPr lang="ru-RU" sz="2000" dirty="0"/>
              <a:t>доказательства в Библии, что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 люди родственники.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effectLst/>
                <a:ea typeface="Times New Roman" panose="02020603050405020304" pitchFamily="18" charset="0"/>
              </a:rPr>
              <a:t>3. Рассмотреть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подтверждение ученых о родстве людей друг с </a:t>
            </a:r>
            <a:r>
              <a:rPr lang="ru-RU" sz="2000" dirty="0" smtClean="0">
                <a:effectLst/>
                <a:ea typeface="Times New Roman" panose="02020603050405020304" pitchFamily="18" charset="0"/>
              </a:rPr>
              <a:t>другом.</a:t>
            </a:r>
            <a:endParaRPr lang="ru-RU" sz="2000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C82F6FDA-A5FE-4030-879E-06D1E5BD5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Структура проекта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F559785D-42CA-41CB-9289-2895B6AC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1565673"/>
            <a:ext cx="3886201" cy="302894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1. Введение: актуальность выбранной темы.</a:t>
            </a:r>
          </a:p>
          <a:p>
            <a:pPr marL="0" indent="0">
              <a:buNone/>
            </a:pPr>
            <a:r>
              <a:rPr lang="ru-RU" sz="2000" dirty="0"/>
              <a:t>2. Священное Писание о родстве людей.</a:t>
            </a:r>
          </a:p>
          <a:p>
            <a:pPr marL="0" indent="0">
              <a:buNone/>
            </a:pPr>
            <a:r>
              <a:rPr lang="ru-RU" sz="2000" dirty="0"/>
              <a:t>3. Исследование учёных о родственных связях человека.</a:t>
            </a:r>
          </a:p>
          <a:p>
            <a:pPr marL="0" indent="0">
              <a:buNone/>
            </a:pPr>
            <a:r>
              <a:rPr lang="ru-RU" sz="2000" dirty="0"/>
              <a:t>4. Родство христиан в Церкви.</a:t>
            </a:r>
          </a:p>
          <a:p>
            <a:pPr marL="0" indent="0">
              <a:buNone/>
            </a:pPr>
            <a:r>
              <a:rPr lang="ru-RU" sz="2000" dirty="0"/>
              <a:t>5. Вывод.</a:t>
            </a:r>
          </a:p>
          <a:p>
            <a:pPr marL="0" indent="0">
              <a:buNone/>
            </a:pPr>
            <a:r>
              <a:rPr lang="ru-RU" sz="2000" dirty="0"/>
              <a:t>6. Список литературы.</a:t>
            </a:r>
          </a:p>
          <a:p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A3CB43-1550-4D3D-B46F-4C13DBBC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6">
            <a:extLst>
              <a:ext uri="{FF2B5EF4-FFF2-40B4-BE49-F238E27FC236}">
                <a16:creationId xmlns="" xmlns:a16="http://schemas.microsoft.com/office/drawing/2014/main" id="{5D4D0B02-2864-4F98-8C52-5C983D7A7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20713"/>
            <a:ext cx="9144000" cy="3175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pPr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1D192EF-8472-464D-B754-FF644D1D24F2}"/>
              </a:ext>
            </a:extLst>
          </p:cNvPr>
          <p:cNvSpPr/>
          <p:nvPr/>
        </p:nvSpPr>
        <p:spPr>
          <a:xfrm>
            <a:off x="8709025" y="90488"/>
            <a:ext cx="377825" cy="3794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064D0CF-ECB8-4E29-95F1-B569B64D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Родство людей по Священному Писанию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6198C2BD-6613-43A4-8DBE-33EFBCB7C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3105150"/>
            <a:ext cx="8458200" cy="148947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сотворил Бог человека по образу Своему, по образу Божию сотворил его; мужчину и женщину сотворил их.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благословил их Бог, и сказал им Бог: плодитесь и размножайтесь, и наполняйте землю, и обладайте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ею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   </a:t>
            </a:r>
            <a:r>
              <a:rPr lang="ru-RU" sz="1800" b="1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Быт.1:27-28</a:t>
            </a:r>
            <a:endParaRPr lang="ru-RU" sz="1800" b="1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78AB3E0D-D704-4836-A745-F1F203D79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2275" y="714165"/>
            <a:ext cx="3219450" cy="2299607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C9D096-58B0-4192-967F-438FAC54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6E05B4-E444-4BF3-B13F-D6A08475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59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064D0CF-ECB8-4E29-95F1-B569B64D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Родство людей по Священному Писанию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6198C2BD-6613-43A4-8DBE-33EFBCB7C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675409"/>
            <a:ext cx="5943600" cy="39278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Лк</a:t>
            </a:r>
            <a:r>
              <a:rPr lang="ru-RU" sz="1800" b="1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 3:23—38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: «</a:t>
            </a:r>
            <a:r>
              <a:rPr lang="ru-RU" sz="1800" b="1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Иисус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начиная Свое служение, был лет тридцати, и </a:t>
            </a:r>
            <a:r>
              <a:rPr lang="ru-RU" sz="1800" b="1" i="1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был, как думали, сын Иосифов, Илиев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Матфатов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Левиин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Мелхиев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Ианнаев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Иосифов,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Маттафиев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Амосов, Наумов,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Еслимов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ru-RU" sz="1800" b="1" i="1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Наггеев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Маафов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Маттафиев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Семеиев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Иосифов, Иудин,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Иоаннанов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Рисаев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Зоровавелев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ru-RU" sz="1800" b="1" i="1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Салафиилев</a:t>
            </a:r>
            <a:r>
              <a:rPr lang="ru-RU" sz="1800" b="1" i="1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Нириев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Мелхиев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Аддиев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Косамов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Елмодамов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Иров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Иосиев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Илиезеров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Иоримов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Матфатов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Левиин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Симеонов, Иудин, Иосифов,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Ионанов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Елиакимов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Мелеаев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Маинанов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Маттафаев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ru-RU" sz="1800" b="1" i="1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Нафанов</a:t>
            </a:r>
            <a:r>
              <a:rPr lang="ru-RU" sz="1800" b="1" i="1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Давидов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Иессеев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Овидов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Воозов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Салмонов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Наассонов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Аминадавов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Арамов,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Есромов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Фаресов, Иудин,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Иаковлев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Исааков, Авраамов, Фарин,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Нахоров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Серухов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Рагавов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Фалеков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Еверов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Салин,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Каинанов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Арфаксадов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Симов, Ноев,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Ламехов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Мафусалов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Енохов, Иаредов,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Малелеилов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Каинанов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Еносов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Сифов</a:t>
            </a:r>
            <a:r>
              <a:rPr lang="ru-RU" sz="1800" dirty="0">
                <a:solidFill>
                  <a:srgbClr val="282828"/>
                </a:solidFill>
                <a:effectLst/>
                <a:ea typeface="Times New Roman" panose="02020603050405020304" pitchFamily="18" charset="0"/>
              </a:rPr>
              <a:t>, Адамов, Божий» 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C9D096-58B0-4192-967F-438FAC54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6E05B4-E444-4BF3-B13F-D6A08475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67354CA0-4348-472C-AE9D-C5715D3C5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819150"/>
            <a:ext cx="1752600" cy="32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D9A458-66D6-4D4D-A81B-A8D74F7F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Ученые о происхождении человека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3750191-08AD-4CAF-9826-B4145141E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53062"/>
            <a:ext cx="4038600" cy="268825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ED6B016-2F93-4B78-8BA5-6D433DD50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3239" y="1589574"/>
            <a:ext cx="4091459" cy="2688251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E8C023-B70D-4967-A818-F24CD3E4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CB15A3-80A5-41CA-8C05-A9432FC7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91405"/>
            <a:ext cx="4038600" cy="1303217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/>
              <a:t>Валерий Владимирович Ильинский, д</a:t>
            </a:r>
            <a:r>
              <a:rPr lang="ru-RU" sz="1800" i="1" dirty="0" smtClean="0"/>
              <a:t>иректор </a:t>
            </a:r>
            <a:r>
              <a:rPr lang="ru-RU" sz="1800" i="1" dirty="0"/>
              <a:t>по науке компании </a:t>
            </a:r>
            <a:r>
              <a:rPr lang="ru-RU" sz="1800" i="1" dirty="0" err="1"/>
              <a:t>Genotek</a:t>
            </a:r>
            <a:r>
              <a:rPr lang="ru-RU" sz="1800" i="1" dirty="0"/>
              <a:t> – сервиса персональных генетических </a:t>
            </a:r>
            <a:r>
              <a:rPr lang="ru-RU" sz="1800" i="1" dirty="0" smtClean="0"/>
              <a:t>исследований, выпускник  биологического </a:t>
            </a:r>
            <a:r>
              <a:rPr lang="ru-RU" sz="1800" i="1" dirty="0"/>
              <a:t>факультет </a:t>
            </a:r>
            <a:r>
              <a:rPr lang="ru-RU" sz="1800" i="1" dirty="0" smtClean="0"/>
              <a:t>МГУ</a:t>
            </a:r>
            <a:endParaRPr lang="ru-RU" sz="20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36265"/>
            <a:ext cx="4114800" cy="335835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Новые технологии позволяют обнаружить родственников до десятого поколения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2895600" cy="2746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2050" name="Picture 2" descr="Валерий Ильинский, Genotek: как продавать то, что все хотят, но никто не  понимает - Inc.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2482"/>
            <a:ext cx="4038600" cy="26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BF88B261-C69B-4E89-9F6F-C82E1BD1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0D59EFCA-CE53-4C35-B767-D174C9781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Ученый Сергей Месяц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931E8A-DCB6-4E1B-A809-797FEC7C22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18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России приходятся друг другу родственникам в 14-м колене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BD72B7B9-964E-4A78-8AE4-7FD5277A9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51334"/>
            <a:ext cx="4041775" cy="47982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Ученые из Дании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A61CB2-3C5C-4DDF-9ABA-5CF6A8DB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455CDF-E2AA-4FF1-8BF0-5CC1E816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E0C3-01F8-457F-B5C0-8F6795713B2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0882CB5-7B13-405B-9526-25DAAA8A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75802"/>
            <a:ext cx="2476500" cy="1847850"/>
          </a:xfrm>
          <a:prstGeom prst="rect">
            <a:avLst/>
          </a:prstGeom>
        </p:spPr>
      </p:pic>
      <p:pic>
        <p:nvPicPr>
          <p:cNvPr id="20" name="Picture 10" descr="LADbible: голубоглазые люди имеют одного предка">
            <a:extLst>
              <a:ext uri="{FF2B5EF4-FFF2-40B4-BE49-F238E27FC236}">
                <a16:creationId xmlns="" xmlns:a16="http://schemas.microsoft.com/office/drawing/2014/main" id="{4FD71573-2274-4272-BD69-CC0DFD215B6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01" y="2796343"/>
            <a:ext cx="2401824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3901D54-23FD-40A4-A527-7007CC13C182}"/>
              </a:ext>
            </a:extLst>
          </p:cNvPr>
          <p:cNvSpPr txBox="1"/>
          <p:nvPr/>
        </p:nvSpPr>
        <p:spPr>
          <a:xfrm>
            <a:off x="4379913" y="16311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Люди с голубыми глазами имеют единого потомка, который жил в древности</a:t>
            </a:r>
          </a:p>
        </p:txBody>
      </p:sp>
    </p:spTree>
    <p:extLst>
      <p:ext uri="{BB962C8B-B14F-4D97-AF65-F5344CB8AC3E}">
        <p14:creationId xmlns:p14="http://schemas.microsoft.com/office/powerpoint/2010/main" val="1434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E89311EA-88CE-4F4D-A577-ADECE97F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17513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Родство христиан в Церкви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C0BB1-A5A1-41DE-858F-3DE9DB6677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«ибо, кто будет исполнять волю Отца Моего Небесного, тот Мне брат, и сестра, и матерь». </a:t>
            </a:r>
            <a:endParaRPr lang="ru-RU" sz="2000" dirty="0" smtClean="0">
              <a:solidFill>
                <a:srgbClr val="181818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Мф</a:t>
            </a:r>
            <a:r>
              <a:rPr lang="ru-RU" sz="1800" b="1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12:50</a:t>
            </a:r>
            <a:endParaRPr lang="ru-RU" sz="1800" b="1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0FD1A2E-1484-48CB-8FBD-80725CD1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672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«А тем, которые приняли Его, верующим во имя Его, дал власть быть </a:t>
            </a:r>
            <a:r>
              <a:rPr lang="ru-RU" sz="2000" b="1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чадами Божиими</a:t>
            </a:r>
            <a:r>
              <a:rPr lang="ru-RU" sz="2000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, которые ни от крови, ни от хотения плоти, ни от хотения мужа, но </a:t>
            </a:r>
            <a:r>
              <a:rPr lang="ru-RU" sz="2000" b="1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от Бога родились</a:t>
            </a:r>
            <a:r>
              <a:rPr lang="ru-RU" sz="2000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» </a:t>
            </a:r>
            <a:r>
              <a:rPr lang="ru-RU" sz="1800" b="1" dirty="0" smtClean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Ин</a:t>
            </a:r>
            <a:r>
              <a:rPr lang="ru-RU" sz="1800" b="1" dirty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181818"/>
                </a:solidFill>
                <a:effectLst/>
                <a:ea typeface="Times New Roman" panose="02020603050405020304" pitchFamily="18" charset="0"/>
              </a:rPr>
              <a:t>1:12</a:t>
            </a:r>
            <a:endParaRPr lang="ru-RU" sz="1800" b="1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56E40A-80CE-486E-AB7B-0A29962E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8A20E22-A73B-4B3D-A4B8-B80F1028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2561156"/>
            <a:ext cx="3094892" cy="203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5605</TotalTime>
  <Words>355</Words>
  <Application>Microsoft Office PowerPoint</Application>
  <PresentationFormat>Экран (16:9)</PresentationFormat>
  <Paragraphs>48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Цель работы: собрать и систематизировать материал, подтверждающий родство людей друг другу.</vt:lpstr>
      <vt:lpstr>Родство людей по Священному Писанию</vt:lpstr>
      <vt:lpstr>Родство людей по Священному Писанию</vt:lpstr>
      <vt:lpstr>Ученые о происхождении человека</vt:lpstr>
      <vt:lpstr>Презентация PowerPoint</vt:lpstr>
      <vt:lpstr>Презентация PowerPoint</vt:lpstr>
      <vt:lpstr>Родство христиан в Церкви</vt:lpstr>
      <vt:lpstr>Выводы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Admin</cp:lastModifiedBy>
  <cp:revision>591</cp:revision>
  <cp:lastPrinted>1601-01-01T00:00:00Z</cp:lastPrinted>
  <dcterms:created xsi:type="dcterms:W3CDTF">1601-01-01T00:00:00Z</dcterms:created>
  <dcterms:modified xsi:type="dcterms:W3CDTF">2022-10-31T13:09:57Z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