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72" r:id="rId13"/>
    <p:sldId id="268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651"/>
    <a:srgbClr val="FDC8BF"/>
    <a:srgbClr val="FDBFB5"/>
    <a:srgbClr val="F6B4B6"/>
    <a:srgbClr val="F3D1ED"/>
    <a:srgbClr val="751D30"/>
    <a:srgbClr val="BE0A35"/>
    <a:srgbClr val="D60418"/>
    <a:srgbClr val="EC3C7F"/>
    <a:srgbClr val="8F1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9CBB6-7D3E-466F-BA26-6DEB72D448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D2330-CAF4-4A23-8FAC-AEDE45174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DC9A-AA32-4B32-805A-D54BDB32107B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A5D9-5D6E-42C7-ABAC-42EAE6AD9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1.1zoom.me/big3/972/Sky_Clouds_Rays_of_light_470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5"/>
            <a:ext cx="12191999" cy="68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134" y="971653"/>
            <a:ext cx="9057730" cy="312310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АНГЕЛ  МИЛОСЕРДНЫЙ </a:t>
            </a:r>
            <a:br>
              <a:rPr lang="ru-RU" sz="72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4900" b="1" dirty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</a:t>
            </a:r>
            <a:r>
              <a:rPr lang="ru-RU" sz="49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оя святая – </a:t>
            </a:r>
            <a:br>
              <a:rPr lang="ru-RU" sz="49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4900" b="1" dirty="0" err="1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преподобномученица</a:t>
            </a:r>
            <a:r>
              <a:rPr lang="ru-RU" sz="49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ru-RU" sz="49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49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великая </a:t>
            </a:r>
            <a:r>
              <a:rPr lang="ru-RU" sz="49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княгиня Елизавета Фёдоровна</a:t>
            </a:r>
            <a:endParaRPr lang="ru-RU" sz="4900" b="1" dirty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2161" y="4094757"/>
            <a:ext cx="3555999" cy="2740705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Выполнила</a:t>
            </a:r>
            <a:r>
              <a:rPr lang="en-US" sz="32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:</a:t>
            </a:r>
            <a:endParaRPr lang="ru-RU" sz="3200" b="1" dirty="0" smtClean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r"/>
            <a:r>
              <a:rPr lang="ru-RU" sz="32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ученица 7 класса</a:t>
            </a:r>
          </a:p>
          <a:p>
            <a:pPr algn="r"/>
            <a:r>
              <a:rPr lang="ru-RU" sz="32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ЧОУ «Смоленская Православная гимназия»</a:t>
            </a:r>
          </a:p>
          <a:p>
            <a:pPr algn="r"/>
            <a:r>
              <a:rPr lang="ru-RU" sz="32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Фролова Елизавета</a:t>
            </a:r>
            <a:endParaRPr lang="ru-RU" sz="3200" b="1" dirty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79" y="-113217"/>
            <a:ext cx="10866120" cy="28784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 150-летию </a:t>
            </a:r>
            <a:r>
              <a:rPr lang="ru-RU" b="1" dirty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со дня рождения Елисаветы Феодоровны Романовой – медали Каменской епархии преподобномученицы Елисаветы Феодоровны I степени </a:t>
            </a:r>
            <a:r>
              <a:rPr lang="ru-RU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был удостоен:</a:t>
            </a:r>
            <a:endParaRPr lang="ru-RU" b="1" dirty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160" y="3150037"/>
            <a:ext cx="6040461" cy="7862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F4651"/>
                </a:solidFill>
                <a:latin typeface="Gabriola" panose="04040605051002020D02" pitchFamily="82" charset="0"/>
              </a:rPr>
              <a:t>Епископ Орехово-Зуевский Пантелеимон</a:t>
            </a:r>
          </a:p>
        </p:txBody>
      </p:sp>
      <p:pic>
        <p:nvPicPr>
          <p:cNvPr id="2054" name="Picture 6" descr="Новый глава Смоленской и Вяземской епархии епископ Пантелеимон провел  первое богослужение в Успенском соб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" y="2699657"/>
            <a:ext cx="5437434" cy="40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Епископ Орехово-Зуевский Пантелеимон совершил чин посвящения сестер  милосердия в храме Успения Пресвятой Богородицы | Западное викариатство.  Официальный порта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00" y="0"/>
            <a:ext cx="4803600" cy="34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В детском интернате №21 будут помогать добровольцы службы «Милосердие» |  Милосердие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5472" cy="34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04 декабря 2019 года СИЗО-1 «Матросская тишина» посетил епископ Орехово-Зуевский  Пантелеимон, Председатель Синодального отдела по церковной  благотворительности и социальному служению | Храм Святителя Никол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4" y="2136914"/>
            <a:ext cx="5508726" cy="36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Епископ Орехово-Зуевский Пантелеимон (Шатов) / Православие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" y="3614122"/>
            <a:ext cx="4261377" cy="31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Епископ Пантелеимон посетил &amp;quot;красную зону&amp;quot; коронавирусной больницы в Москве  - Общество - ТАС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2216" y="3854656"/>
            <a:ext cx="4389783" cy="30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антелеимон (Шатов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73" y="9169"/>
            <a:ext cx="5531622" cy="369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В детстве я часто бывал в Смоленске...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9"/>
            <a:ext cx="4889571" cy="365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Аркадий Шатов — Цикло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3" y="1959429"/>
            <a:ext cx="3222489" cy="45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Епископ Орехово-Зуевский Пантелеимон навещает пациентов ковид-госпиталей –  Православный журнал «Фома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12" y="3578990"/>
            <a:ext cx="5532783" cy="3021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45" y="315435"/>
            <a:ext cx="10956985" cy="132556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Милосердие — потребность души</a:t>
            </a:r>
            <a:br>
              <a:rPr lang="ru-RU" sz="5400" b="1" dirty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endParaRPr lang="ru-RU" sz="5400" dirty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3577" y="2639683"/>
            <a:ext cx="4798423" cy="4218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«Проявляется </a:t>
            </a:r>
            <a:r>
              <a:rPr lang="ru-RU" sz="3600" b="1" dirty="0">
                <a:solidFill>
                  <a:srgbClr val="0F4651"/>
                </a:solidFill>
                <a:latin typeface="Gabriola" panose="04040605051002020D02" pitchFamily="82" charset="0"/>
              </a:rPr>
              <a:t>сущность </a:t>
            </a: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человека - любовь </a:t>
            </a:r>
            <a:r>
              <a:rPr lang="ru-RU" sz="3600" b="1" dirty="0">
                <a:solidFill>
                  <a:srgbClr val="0F4651"/>
                </a:solidFill>
                <a:latin typeface="Gabriola" panose="04040605051002020D02" pitchFamily="82" charset="0"/>
              </a:rPr>
              <a:t>к Богу </a:t>
            </a: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- через </a:t>
            </a:r>
            <a:r>
              <a:rPr lang="ru-RU" sz="3600" b="1" dirty="0">
                <a:solidFill>
                  <a:srgbClr val="0F4651"/>
                </a:solidFill>
                <a:latin typeface="Gabriola" panose="04040605051002020D02" pitchFamily="82" charset="0"/>
              </a:rPr>
              <a:t>любовь к ближнему. Если даже есть в этом желание быть модным, то постепенно оно уступает место милосердию как потребности души</a:t>
            </a: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.»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Епископ Пантелеимон</a:t>
            </a:r>
            <a:endParaRPr lang="ru-RU" b="1" dirty="0">
              <a:solidFill>
                <a:srgbClr val="0F4651"/>
              </a:solidFill>
              <a:latin typeface="Gabriola" panose="04040605051002020D02" pitchFamily="82" charset="0"/>
            </a:endParaRPr>
          </a:p>
        </p:txBody>
      </p:sp>
      <p:pic>
        <p:nvPicPr>
          <p:cNvPr id="4098" name="Picture 2" descr="https://santosepulcro.co.il/upload/iblock/694/69400faaa677af94833acb48707ee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1" y="0"/>
            <a:ext cx="3483429" cy="26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.kommersant.ru/Issues.photo/DAILY/2015/053/KMO_090981_07300_1_t218_213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" y="1301646"/>
            <a:ext cx="7177179" cy="43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5" y="-119017"/>
            <a:ext cx="10515600" cy="104996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заключение…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80708" y="1067179"/>
            <a:ext cx="7445829" cy="5534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solidFill>
                  <a:srgbClr val="D60418"/>
                </a:solidFill>
                <a:latin typeface="Nexa Script Light" panose="00000500000000000000" pitchFamily="2" charset="-52"/>
              </a:rPr>
              <a:t>  </a:t>
            </a: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Моя святая является  примером </a:t>
            </a: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для подражания – образцом милосердия</a:t>
            </a: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доброты, сострадания, правильной жизни. На протяжении всей моей жизни я буду мечтать быть хотя бы отчасти похожей на неё. </a:t>
            </a:r>
          </a:p>
          <a:p>
            <a:pPr marL="0" indent="0">
              <a:buNone/>
            </a:pPr>
            <a:r>
              <a:rPr lang="ru-RU" sz="3100" b="1" dirty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Когда я в первый раз прочитала её житие, меня поразило то, что моя святая содержала практически все добродетели, которые может содержать человек вообще. </a:t>
            </a:r>
            <a:endParaRPr lang="ru-RU" sz="3100" b="1" dirty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Несомненно, я вырасту, стану старше, но и </a:t>
            </a: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тогда </a:t>
            </a: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 буду стараться быть похожей на мою святую покровительницу, </a:t>
            </a: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святую </a:t>
            </a:r>
            <a:r>
              <a:rPr lang="ru-RU" sz="31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преподобномученицу великую княгиню Елизавету!</a:t>
            </a:r>
            <a:endParaRPr lang="ru-RU" sz="3100" b="1" dirty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75" y="1045817"/>
            <a:ext cx="3902762" cy="111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1" y="-200298"/>
            <a:ext cx="10515600" cy="119017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Великая княгиня Елизавета Фёдоровна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Picture 6" descr="https://pbs.twimg.com/media/EdL8fb4WAAEC0I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63" y="966708"/>
            <a:ext cx="3915228" cy="574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526" y="1145536"/>
            <a:ext cx="6836228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Великая к</a:t>
            </a:r>
            <a:r>
              <a:rPr lang="ru-RU" sz="3200" b="1" i="0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нягиня Елизавета Фёдоровна —княгиня </a:t>
            </a:r>
            <a:r>
              <a:rPr lang="ru-RU" sz="3200" b="1" i="0" strike="noStrike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царствующего дома Романовых</a:t>
            </a:r>
            <a:r>
              <a:rPr lang="ru-RU" sz="3200" b="1" i="0" u="none" strike="noStrike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Почётный член и председатель Императорского </a:t>
            </a:r>
            <a:r>
              <a:rPr lang="ru-RU" sz="3200" b="1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Палестинского </a:t>
            </a:r>
            <a:r>
              <a:rPr lang="ru-RU" sz="3200" b="1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общества.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Основательница </a:t>
            </a:r>
            <a:r>
              <a:rPr lang="ru-RU" sz="3200" b="1" dirty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Марфо-Мариинской обители в </a:t>
            </a:r>
            <a:r>
              <a:rPr lang="ru-RU" sz="3200" b="1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Москве.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Почётный член Императорской Казанской академии.</a:t>
            </a:r>
          </a:p>
        </p:txBody>
      </p:sp>
    </p:spTree>
    <p:extLst>
      <p:ext uri="{BB962C8B-B14F-4D97-AF65-F5344CB8AC3E}">
        <p14:creationId xmlns:p14="http://schemas.microsoft.com/office/powerpoint/2010/main" val="1045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567" y="120342"/>
            <a:ext cx="10515600" cy="12627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Краткая биография</a:t>
            </a: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6060" y="1197562"/>
            <a:ext cx="72583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Родилась 1 ноября 1864 года.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1884 году вышла замуж за младшего сына Александра </a:t>
            </a:r>
            <a:r>
              <a:rPr lang="en-US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III</a:t>
            </a:r>
            <a:r>
              <a:rPr lang="ru-RU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Сергея Александровича.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4 </a:t>
            </a:r>
            <a:r>
              <a:rPr lang="ru-RU" sz="2800" b="1" dirty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февраля 1905 года </a:t>
            </a:r>
            <a:r>
              <a:rPr lang="ru-RU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Сергей Александрович был взорван в карете.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мае 1918 года ее вместе с сестрой обители Варварой Яковлевой арестовали и отправили в Алапаевск, где поместили под арест.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ночь с 17 на 18 июля алапаевские узники были живыми сброшены в шахту.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F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1992 году она была причислена к лику святых.</a:t>
            </a:r>
            <a:endParaRPr lang="ru-RU" sz="2800" b="1" dirty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2050" name="Picture 2" descr="https://www.miloserdie.ru/special/elizaveta-fedorovna/images/tild6530-3232-4232-b264-656564306463___mg_1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4" y="1127894"/>
            <a:ext cx="4014081" cy="53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7936"/>
            <a:ext cx="10515600" cy="97879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Интересные факты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098" name="Picture 2" descr="https://stav-panteleimon-biblioteka.ru/images/icons/ikona-bozhiey-materi-22feodorovskaya-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87" y="1276072"/>
            <a:ext cx="3533516" cy="47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1084730"/>
            <a:ext cx="39798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Когда </a:t>
            </a:r>
            <a:r>
              <a:rPr lang="ru-RU" sz="3000" b="1" dirty="0">
                <a:solidFill>
                  <a:srgbClr val="0F4651"/>
                </a:solidFill>
                <a:latin typeface="Gabriola" panose="04040605051002020D02" pitchFamily="82" charset="0"/>
              </a:rPr>
              <a:t>Елизавета Фёдоровна принимала православие, из-за того, что имя её </a:t>
            </a:r>
            <a:r>
              <a:rPr lang="ru-RU" sz="30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отца-протестанта </a:t>
            </a:r>
            <a:r>
              <a:rPr lang="ru-RU" sz="3000" b="1" dirty="0">
                <a:solidFill>
                  <a:srgbClr val="0F4651"/>
                </a:solidFill>
                <a:latin typeface="Gabriola" panose="04040605051002020D02" pitchFamily="82" charset="0"/>
              </a:rPr>
              <a:t>было Людвиг, при крещении ей дали отчество «Фёдоровна» в честь иконы Божьей Матери «Фёдоровская». Позже её сестре, императрице </a:t>
            </a:r>
            <a:r>
              <a:rPr lang="ru-RU" sz="30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Александре, </a:t>
            </a:r>
            <a:r>
              <a:rPr lang="ru-RU" sz="3000" b="1" dirty="0">
                <a:solidFill>
                  <a:srgbClr val="0F4651"/>
                </a:solidFill>
                <a:latin typeface="Gabriola" panose="04040605051002020D02" pitchFamily="82" charset="0"/>
              </a:rPr>
              <a:t>при крещении тоже было дано это отчество.</a:t>
            </a:r>
          </a:p>
        </p:txBody>
      </p:sp>
      <p:pic>
        <p:nvPicPr>
          <p:cNvPr id="4102" name="Picture 6" descr="https://1.bp.blogspot.com/-ts6lp-9EkO4/XsaNtQ0VusI/AAAAAAAABOw/WkU7mzZqXjsep9xcLvsAVPujMOwnyNIdACLcBGAsYHQ/s1600/%25D0%25B6%25D0%25B5%25D0%25BD%25D0%25B0%2B%25D0%25BD%25D0%25B8%25D0%25BA%25D0%25BE%25D0%25BB%25D0%25B0%25D1%258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74" y="870856"/>
            <a:ext cx="4034716" cy="52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8988" y="6199736"/>
            <a:ext cx="4573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Императрица Александра Фёдоровна</a:t>
            </a:r>
            <a:endParaRPr lang="ru-RU" sz="2800" b="1" dirty="0">
              <a:solidFill>
                <a:srgbClr val="0F465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5" y="0"/>
            <a:ext cx="10515600" cy="953037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Интересные факты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9314" y="12031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>
              <a:solidFill>
                <a:srgbClr val="0F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146" name="Picture 2" descr="Крестовая сестра Евдокия Сухобокова. 1910-е годы. Фото из музея Марфо-Мариинской Обители милосерд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" y="1114998"/>
            <a:ext cx="3949338" cy="5435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8834" y="5181601"/>
            <a:ext cx="7147406" cy="1160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Сестра обители Евдокия Сухобокова. 1910-е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годы. Фото из музея Марфо-Мариинской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обители милосердия.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0365" y="1282927"/>
            <a:ext cx="5248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Монахинями </a:t>
            </a:r>
            <a:r>
              <a:rPr lang="ru-RU" sz="3200" b="1" dirty="0">
                <a:solidFill>
                  <a:srgbClr val="0F4651"/>
                </a:solidFill>
                <a:latin typeface="Gabriola" panose="04040605051002020D02" pitchFamily="82" charset="0"/>
              </a:rPr>
              <a:t>ни Елизавета, ни обительские сёстры не были. </a:t>
            </a:r>
            <a:r>
              <a:rPr lang="ru-RU" sz="32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Каждая </a:t>
            </a:r>
            <a:r>
              <a:rPr lang="ru-RU" sz="3200" b="1" dirty="0">
                <a:solidFill>
                  <a:srgbClr val="0F4651"/>
                </a:solidFill>
                <a:latin typeface="Gabriola" panose="04040605051002020D02" pitchFamily="82" charset="0"/>
              </a:rPr>
              <a:t>из них проходила курсы медицинской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24369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32" y="-209005"/>
            <a:ext cx="10515600" cy="110308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Интересные факты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9680" y="1201383"/>
            <a:ext cx="6342746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  Когда святая с другими мучениками находилась в шахте, она перевязала голову князя Иоанна куском своей одежды. Некоторые очевидцы утверждали, что слышали пение из шахты, куда сбросили мучеников.</a:t>
            </a:r>
            <a:endParaRPr lang="ru-RU" sz="3600" b="1" dirty="0">
              <a:solidFill>
                <a:srgbClr val="0F4651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Ukhudshanskiy - Алапаевская трагедия 18 июля 1918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2" y="722811"/>
            <a:ext cx="4417036" cy="603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63591" y="5273350"/>
            <a:ext cx="3387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F4651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В.И. Глазунова. Великомученица Елизавета Федоровна</a:t>
            </a:r>
            <a:endParaRPr lang="ru-RU" sz="2800" b="1" dirty="0">
              <a:solidFill>
                <a:srgbClr val="0F4651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9835"/>
            <a:ext cx="10515600" cy="9434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Интересные факты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7799"/>
            <a:ext cx="7001692" cy="1889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“</a:t>
            </a: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Как </a:t>
            </a:r>
            <a:r>
              <a:rPr lang="ru-RU" sz="3600" b="1" dirty="0">
                <a:solidFill>
                  <a:srgbClr val="0F4651"/>
                </a:solidFill>
                <a:latin typeface="Gabriola" panose="04040605051002020D02" pitchFamily="82" charset="0"/>
              </a:rPr>
              <a:t>бы я хотела быть похороненной здесь</a:t>
            </a: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!..</a:t>
            </a:r>
            <a:r>
              <a:rPr lang="en-US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”</a:t>
            </a: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 – говорила Елисавета Фёдоровна в Иерусалиме, в храме Марии Магдалины. Её желание исполнилось.</a:t>
            </a:r>
            <a:endParaRPr lang="ru-RU" sz="3600" dirty="0">
              <a:solidFill>
                <a:srgbClr val="0F4651"/>
              </a:solidFill>
              <a:latin typeface="Gabriola" panose="04040605051002020D02" pitchFamily="82" charset="0"/>
            </a:endParaRPr>
          </a:p>
        </p:txBody>
      </p:sp>
      <p:pic>
        <p:nvPicPr>
          <p:cNvPr id="5122" name="Picture 2" descr="https://ic.pics.livejournal.com/sergey_v_fomin/72076302/3080549/308054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74" y="820670"/>
            <a:ext cx="3773713" cy="5691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2" descr="https://sobory.ru/pic/45200/45204_20171129_131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5" y="2617558"/>
            <a:ext cx="5727112" cy="38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25" y="6328850"/>
            <a:ext cx="7168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Гефсиманский </a:t>
            </a:r>
            <a:r>
              <a:rPr lang="ru-RU" sz="2800" b="1" dirty="0">
                <a:solidFill>
                  <a:srgbClr val="0F4651"/>
                </a:solidFill>
                <a:latin typeface="Gabriola" panose="04040605051002020D02" pitchFamily="82" charset="0"/>
              </a:rPr>
              <a:t>монастырь Марии </a:t>
            </a:r>
            <a:r>
              <a:rPr lang="ru-RU" sz="28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Магдалины  в Иерусалиме </a:t>
            </a:r>
            <a:endParaRPr lang="ru-RU" sz="2800" b="1" dirty="0">
              <a:solidFill>
                <a:srgbClr val="0F465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305" y="-153852"/>
            <a:ext cx="10515600" cy="1016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Канонизация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431" y="1372779"/>
            <a:ext cx="63282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В 1992 году Архиерейским собором Русской православной церкви великая княгиня Елизавета и сестра Варвара причислены к лику святых и включены в </a:t>
            </a:r>
            <a:r>
              <a:rPr lang="ru-RU" sz="3600" b="1" i="0" u="none" strike="noStrike" dirty="0" smtClean="0">
                <a:solidFill>
                  <a:srgbClr val="0F4651"/>
                </a:solidFill>
                <a:latin typeface="Gabriola" panose="04040605051002020D02" pitchFamily="82" charset="0"/>
              </a:rPr>
              <a:t>Собор Новомучеников Российских</a:t>
            </a:r>
            <a:r>
              <a:rPr lang="ru-RU" sz="3600" b="1" dirty="0">
                <a:solidFill>
                  <a:srgbClr val="0F4651"/>
                </a:solidFill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6146" name="Picture 2" descr="https://strastoterptsy.ru/wp-content/uploads/9/6/8/968ad0441490c268b08943e5e1bc23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59" y="862148"/>
            <a:ext cx="4662556" cy="56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592" y="-532331"/>
            <a:ext cx="11205151" cy="2774890"/>
          </a:xfrm>
        </p:spPr>
        <p:txBody>
          <a:bodyPr>
            <a:normAutofit/>
          </a:bodyPr>
          <a:lstStyle/>
          <a:p>
            <a:pPr algn="ctr"/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Медаль </a:t>
            </a:r>
            <a:r>
              <a:rPr lang="ru-RU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честь преподобномученицы великой княгини Елисаветы Феодоровны трех 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степеней.</a:t>
            </a:r>
            <a:endParaRPr lang="ru-RU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9406" y="2453819"/>
            <a:ext cx="5059680" cy="4036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Надпись-девиз :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«</a:t>
            </a:r>
            <a:r>
              <a:rPr lang="ru-RU" sz="3600" b="1" dirty="0">
                <a:solidFill>
                  <a:srgbClr val="0F4651"/>
                </a:solidFill>
                <a:latin typeface="Gabriola" panose="04040605051002020D02" pitchFamily="82" charset="0"/>
              </a:rPr>
              <a:t>За милосердие, служение и </a:t>
            </a: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верность»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F4651"/>
                </a:solidFill>
                <a:latin typeface="Gabriola" panose="04040605051002020D02" pitchFamily="82" charset="0"/>
              </a:rPr>
              <a:t>Вручается за </a:t>
            </a:r>
            <a:r>
              <a:rPr lang="ru-RU" sz="3600" b="1" dirty="0">
                <a:solidFill>
                  <a:srgbClr val="0F4651"/>
                </a:solidFill>
                <a:latin typeface="Gabriola" panose="04040605051002020D02" pitchFamily="82" charset="0"/>
              </a:rPr>
              <a:t>ревностную пастырскую и церковно-общественную деятельность</a:t>
            </a:r>
          </a:p>
        </p:txBody>
      </p:sp>
      <p:pic>
        <p:nvPicPr>
          <p:cNvPr id="1026" name="Picture 2" descr="Каменская епархия учредила собственную медаль. Общество. JustMedi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7" y="2330819"/>
            <a:ext cx="6660642" cy="44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465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Gabriola</vt:lpstr>
      <vt:lpstr>Nexa Script Light</vt:lpstr>
      <vt:lpstr>Wingdings</vt:lpstr>
      <vt:lpstr>Тема Office</vt:lpstr>
      <vt:lpstr>АНГЕЛ  МИЛОСЕРДНЫЙ  Моя святая –  преподобномученица великая княгиня Елизавета Фёдоровна</vt:lpstr>
      <vt:lpstr>Великая княгиня Елизавета Фёдоровна</vt:lpstr>
      <vt:lpstr>Краткая биография </vt:lpstr>
      <vt:lpstr>Интересные факты</vt:lpstr>
      <vt:lpstr>Интересные факты</vt:lpstr>
      <vt:lpstr>Интересные факты</vt:lpstr>
      <vt:lpstr>Интересные факты</vt:lpstr>
      <vt:lpstr>Канонизация</vt:lpstr>
      <vt:lpstr> Медаль в честь преподобномученицы великой княгини Елисаветы Феодоровны трех степеней.</vt:lpstr>
      <vt:lpstr>К 150-летию со дня рождения Елисаветы Феодоровны Романовой – медали Каменской епархии преподобномученицы Елисаветы Феодоровны I степени был удостоен:</vt:lpstr>
      <vt:lpstr>Презентация PowerPoint</vt:lpstr>
      <vt:lpstr>Презентация PowerPoint</vt:lpstr>
      <vt:lpstr>Милосердие — потребность души </vt:lpstr>
      <vt:lpstr>В заключение…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святая Елизавета Фёдоровна</dc:title>
  <dc:creator>Windows</dc:creator>
  <cp:lastModifiedBy>Елена Владимировна</cp:lastModifiedBy>
  <cp:revision>60</cp:revision>
  <dcterms:created xsi:type="dcterms:W3CDTF">2020-10-27T11:06:16Z</dcterms:created>
  <dcterms:modified xsi:type="dcterms:W3CDTF">2021-11-08T07:19:30Z</dcterms:modified>
</cp:coreProperties>
</file>