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5" r:id="rId1"/>
    <p:sldMasterId id="2147483747" r:id="rId2"/>
  </p:sldMasterIdLst>
  <p:notesMasterIdLst>
    <p:notesMasterId r:id="rId18"/>
  </p:notesMasterIdLst>
  <p:sldIdLst>
    <p:sldId id="496" r:id="rId3"/>
    <p:sldId id="493" r:id="rId4"/>
    <p:sldId id="517" r:id="rId5"/>
    <p:sldId id="518" r:id="rId6"/>
    <p:sldId id="519" r:id="rId7"/>
    <p:sldId id="523" r:id="rId8"/>
    <p:sldId id="521" r:id="rId9"/>
    <p:sldId id="522" r:id="rId10"/>
    <p:sldId id="524" r:id="rId11"/>
    <p:sldId id="526" r:id="rId12"/>
    <p:sldId id="527" r:id="rId13"/>
    <p:sldId id="529" r:id="rId14"/>
    <p:sldId id="530" r:id="rId15"/>
    <p:sldId id="531" r:id="rId16"/>
    <p:sldId id="532" r:id="rId17"/>
  </p:sldIdLst>
  <p:sldSz cx="9144000" cy="5143500" type="screen16x9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Lucida Sans Unicode" pitchFamily="34" charset="0"/>
        <a:cs typeface="Lucida Sans Unicode" pitchFamily="34" charset="0"/>
      </a:defRPr>
    </a:lvl1pPr>
    <a:lvl2pPr marL="4572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Lucida Sans Unicode" pitchFamily="34" charset="0"/>
        <a:cs typeface="Lucida Sans Unicode" pitchFamily="34" charset="0"/>
      </a:defRPr>
    </a:lvl2pPr>
    <a:lvl3pPr marL="9144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Lucida Sans Unicode" pitchFamily="34" charset="0"/>
        <a:cs typeface="Lucida Sans Unicode" pitchFamily="34" charset="0"/>
      </a:defRPr>
    </a:lvl3pPr>
    <a:lvl4pPr marL="1371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Lucida Sans Unicode" pitchFamily="34" charset="0"/>
        <a:cs typeface="Lucida Sans Unicode" pitchFamily="34" charset="0"/>
      </a:defRPr>
    </a:lvl4pPr>
    <a:lvl5pPr marL="18288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Lucida Sans Unicode" pitchFamily="34" charset="0"/>
        <a:cs typeface="Lucida Sans Unicode" pitchFamily="34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Lucida Sans Unicode" pitchFamily="34" charset="0"/>
        <a:cs typeface="Lucida Sans Unicode" pitchFamily="34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Lucida Sans Unicode" pitchFamily="34" charset="0"/>
        <a:cs typeface="Lucida Sans Unicode" pitchFamily="34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Lucida Sans Unicode" pitchFamily="34" charset="0"/>
        <a:cs typeface="Lucida Sans Unicode" pitchFamily="34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Lucida Sans Unicode" pitchFamily="34" charset="0"/>
        <a:cs typeface="Lucida Sans Unicode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F7DB343-F9B8-40A7-A0AF-0A8EBA583FD3}">
          <p14:sldIdLst>
            <p14:sldId id="496"/>
          </p14:sldIdLst>
        </p14:section>
        <p14:section name="Раздел без заголовка" id="{936A1A35-3629-4CD3-B494-E2AA54365BB3}">
          <p14:sldIdLst>
            <p14:sldId id="493"/>
            <p14:sldId id="517"/>
            <p14:sldId id="518"/>
            <p14:sldId id="519"/>
            <p14:sldId id="523"/>
            <p14:sldId id="521"/>
            <p14:sldId id="522"/>
            <p14:sldId id="524"/>
            <p14:sldId id="526"/>
            <p14:sldId id="527"/>
            <p14:sldId id="529"/>
            <p14:sldId id="530"/>
            <p14:sldId id="531"/>
            <p14:sldId id="53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663300"/>
    <a:srgbClr val="ECA46E"/>
    <a:srgbClr val="FF5050"/>
    <a:srgbClr val="F3C5A3"/>
    <a:srgbClr val="F6C6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609" autoAdjust="0"/>
  </p:normalViewPr>
  <p:slideViewPr>
    <p:cSldViewPr>
      <p:cViewPr varScale="1">
        <p:scale>
          <a:sx n="104" d="100"/>
          <a:sy n="104" d="100"/>
        </p:scale>
        <p:origin x="-84" y="-186"/>
      </p:cViewPr>
      <p:guideLst>
        <p:guide orient="horz" pos="162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9699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7002125" y="-11796713"/>
            <a:ext cx="22204363" cy="12490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4099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</p:spTree>
    <p:extLst>
      <p:ext uri="{BB962C8B-B14F-4D97-AF65-F5344CB8AC3E}">
        <p14:creationId xmlns:p14="http://schemas.microsoft.com/office/powerpoint/2010/main" val="28766801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sz="1200" b="1" kern="1200" dirty="0" smtClean="0">
                <a:solidFill>
                  <a:srgbClr val="C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Неукоснительное правило</a:t>
            </a:r>
            <a:r>
              <a:rPr lang="ru-RU" sz="1200" b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: Все цифровые показатели, которые вы будете предоставлять директору ЦБС для внесения в форму 6-НК, точно должны совпадать с цифрами в наших таблицах.</a:t>
            </a:r>
          </a:p>
        </p:txBody>
      </p:sp>
    </p:spTree>
    <p:extLst>
      <p:ext uri="{BB962C8B-B14F-4D97-AF65-F5344CB8AC3E}">
        <p14:creationId xmlns:p14="http://schemas.microsoft.com/office/powerpoint/2010/main" val="12306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just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ru-RU" sz="1200" b="1" kern="120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Показатели библиотек для взрослых, работающих с детьми, сельских библиотек и ЦБС в целом учитываются </a:t>
            </a:r>
            <a:r>
              <a:rPr lang="ru-RU" sz="1200" kern="120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так же, как для специализированных детских библиотек, но только по детям до 14 лет. </a:t>
            </a:r>
          </a:p>
        </p:txBody>
      </p:sp>
    </p:spTree>
    <p:extLst>
      <p:ext uri="{BB962C8B-B14F-4D97-AF65-F5344CB8AC3E}">
        <p14:creationId xmlns:p14="http://schemas.microsoft.com/office/powerpoint/2010/main" val="2788943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Набор цифровых показателей одинаков для специализированных детских библиотек, т.е. для ЦДБ и детских библиотек-филиалов, и предоставляется за 3 года (</a:t>
            </a:r>
            <a:r>
              <a:rPr lang="ru-RU" sz="1200" b="1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2019, 2020, 2021). </a:t>
            </a:r>
            <a:endParaRPr lang="ru-RU" sz="1200" kern="1200" dirty="0" smtClean="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pPr algn="just"/>
            <a:r>
              <a:rPr lang="ru-RU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Число зарегистрированных </a:t>
            </a:r>
            <a:r>
              <a:rPr lang="ru-RU" sz="1200" b="1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пользователей всего</a:t>
            </a:r>
            <a:r>
              <a:rPr lang="ru-RU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 складывается из трёх составляющих:</a:t>
            </a:r>
          </a:p>
          <a:p>
            <a:pPr marL="171450" lvl="0" indent="-171450" algn="just">
              <a:buFont typeface="Arial" charset="0"/>
              <a:buChar char="•"/>
            </a:pPr>
            <a:r>
              <a:rPr lang="ru-RU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в стационарных условиях,</a:t>
            </a:r>
          </a:p>
          <a:p>
            <a:pPr marL="171450" lvl="0" indent="-171450" algn="just">
              <a:buFont typeface="Arial" charset="0"/>
              <a:buChar char="•"/>
            </a:pPr>
            <a:r>
              <a:rPr lang="ru-RU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вне стационара,</a:t>
            </a:r>
          </a:p>
          <a:p>
            <a:pPr marL="171450" lvl="0" indent="-171450" algn="just">
              <a:buFont typeface="Arial" charset="0"/>
              <a:buChar char="•"/>
            </a:pPr>
            <a:r>
              <a:rPr lang="ru-RU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удалённые пользователи.</a:t>
            </a:r>
          </a:p>
          <a:p>
            <a:pPr algn="just"/>
            <a:r>
              <a:rPr lang="ru-RU" sz="1200" b="1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Вне стационар</a:t>
            </a:r>
            <a:r>
              <a:rPr lang="ru-RU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 (здесь и в дальнейшем) – это пользователи библиотечных пунктов (передвижки, пункты выдачи).</a:t>
            </a:r>
          </a:p>
          <a:p>
            <a:pPr algn="just"/>
            <a:r>
              <a:rPr lang="ru-RU" sz="1200" b="1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Удалённые пользователи</a:t>
            </a:r>
            <a:r>
              <a:rPr lang="ru-RU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 – это </a:t>
            </a:r>
            <a:r>
              <a:rPr lang="ru-RU" sz="1200" b="1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зарегистрированные</a:t>
            </a:r>
            <a:r>
              <a:rPr lang="ru-RU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 пользователи (сайта, подписчики страничек в соц. сетях (Одноклассники, </a:t>
            </a:r>
            <a:r>
              <a:rPr lang="ru-RU" sz="1200" kern="1200" dirty="0" err="1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Вконтакте</a:t>
            </a:r>
            <a:r>
              <a:rPr lang="ru-RU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 и др.), обратившиеся по телефону, или по электронной почте.</a:t>
            </a:r>
          </a:p>
          <a:p>
            <a:pPr algn="just"/>
            <a:r>
              <a:rPr lang="ru-RU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В этом году мы исключили из показателей дошкольников (они входят в состав группы «Дети до 14 лет»), РДЧ и ЕРК.</a:t>
            </a:r>
          </a:p>
          <a:p>
            <a:pPr marL="0" lvl="0" indent="0" algn="just">
              <a:buFont typeface="Arial" charset="0"/>
              <a:buNone/>
            </a:pPr>
            <a:endParaRPr lang="ru-RU" sz="1200" kern="1200" dirty="0" smtClean="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79958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посещения в стационарных условиях,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посещения вне стационара.</a:t>
            </a:r>
          </a:p>
          <a:p>
            <a:pPr algn="just"/>
            <a:r>
              <a:rPr lang="ru-RU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 </a:t>
            </a:r>
          </a:p>
          <a:p>
            <a:pPr algn="just"/>
            <a:r>
              <a:rPr lang="ru-RU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Число посещений библиотеки в стационарных условиях и вне стационара складывается из посещений для получения услуг и посещений массовых мероприятий.</a:t>
            </a:r>
          </a:p>
          <a:p>
            <a:pPr algn="just"/>
            <a:r>
              <a:rPr lang="ru-RU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Обращения удалённых пользователей учитываются отдельно (</a:t>
            </a:r>
            <a:r>
              <a:rPr lang="ru-RU" sz="1200" b="1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обращения удалённых пользователей</a:t>
            </a:r>
            <a:r>
              <a:rPr lang="ru-RU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 – это обращения в библиотеку через сеть Интернет (сайт) и средства коммуникаций: телефон, почта, факс, телеграф; исключая блоги и аккаунты в </a:t>
            </a:r>
            <a:r>
              <a:rPr lang="ru-RU" sz="1200" kern="1200" dirty="0" err="1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соцсетях</a:t>
            </a:r>
            <a:r>
              <a:rPr lang="ru-RU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, т.е. </a:t>
            </a:r>
            <a:r>
              <a:rPr lang="ru-RU" sz="1200" b="1" kern="1200" dirty="0" err="1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соцсети</a:t>
            </a:r>
            <a:r>
              <a:rPr lang="ru-RU" sz="1200" b="1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 не входят в обращения удалённых пользователей.</a:t>
            </a:r>
            <a:endParaRPr lang="ru-RU" sz="1200" kern="1200" dirty="0" smtClean="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98031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посещения в стационарных условиях,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посещения вне стационара.</a:t>
            </a:r>
          </a:p>
          <a:p>
            <a:pPr algn="just"/>
            <a:r>
              <a:rPr lang="ru-RU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 </a:t>
            </a:r>
          </a:p>
          <a:p>
            <a:pPr algn="just"/>
            <a:r>
              <a:rPr lang="ru-RU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Число посещений библиотеки в стационарных условиях и вне стационара складывается из посещений для получения услуг и посещений массовых мероприятий.</a:t>
            </a:r>
          </a:p>
          <a:p>
            <a:pPr algn="just"/>
            <a:r>
              <a:rPr lang="ru-RU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Обращения удалённых пользователей учитываются отдельно (</a:t>
            </a:r>
            <a:r>
              <a:rPr lang="ru-RU" sz="1200" b="1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обращения удалённых пользователей</a:t>
            </a:r>
            <a:r>
              <a:rPr lang="ru-RU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 – это обращения в библиотеку через сеть Интернет (сайт) и средства коммуникаций: телефон, почта, факс, телеграф; исключая блоги и аккаунты в </a:t>
            </a:r>
            <a:r>
              <a:rPr lang="ru-RU" sz="1200" kern="1200" dirty="0" err="1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соцсетях</a:t>
            </a:r>
            <a:r>
              <a:rPr lang="ru-RU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, т.е. </a:t>
            </a:r>
            <a:r>
              <a:rPr lang="ru-RU" sz="1200" b="1" kern="1200" dirty="0" err="1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соцсети</a:t>
            </a:r>
            <a:r>
              <a:rPr lang="ru-RU" sz="1200" b="1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 не входят в обращения удалённых пользователей.</a:t>
            </a:r>
            <a:endParaRPr lang="ru-RU" sz="1200" kern="1200" dirty="0" smtClean="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55534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sz="1200" b="1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Библиотечно-информационное обслуживание ЦДБ/ДБ</a:t>
            </a:r>
            <a:r>
              <a:rPr lang="ru-RU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 включает: выдано документов из фонда библиотеки всего и число библиотечных мероприятий всего. </a:t>
            </a:r>
          </a:p>
          <a:p>
            <a:pPr algn="just"/>
            <a:r>
              <a:rPr lang="ru-RU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 </a:t>
            </a:r>
          </a:p>
          <a:p>
            <a:pPr algn="just"/>
            <a:r>
              <a:rPr lang="ru-RU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Цифра </a:t>
            </a:r>
            <a:r>
              <a:rPr lang="ru-RU" sz="1200" b="1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«Выдано всего»</a:t>
            </a:r>
            <a:r>
              <a:rPr lang="ru-RU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 складывается из книговыдачи из фонда библиотеки (стационар) и вне стационара (пункты выдачи). Также учитываются библиотечные мероприятия (в стационаре и вне стационара). В этих показателях выделяются дети до 14 лет.</a:t>
            </a:r>
          </a:p>
          <a:p>
            <a:pPr algn="just"/>
            <a:r>
              <a:rPr lang="ru-RU" sz="1200" b="1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Мероприятия в удалённом режиме учитываются только те, которые были анонсированы и размещены на сайте и на платформе «</a:t>
            </a:r>
            <a:r>
              <a:rPr lang="ru-RU" sz="1200" b="1" kern="1200" dirty="0" err="1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Культура.РФ</a:t>
            </a:r>
            <a:r>
              <a:rPr lang="ru-RU" sz="1200" b="1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».</a:t>
            </a:r>
            <a:endParaRPr lang="ru-RU" sz="1200" kern="1200" dirty="0" smtClean="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47742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sz="1200" b="1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Библиотечно-информационное обслуживание ЦДБ/ДБ</a:t>
            </a:r>
            <a:r>
              <a:rPr lang="ru-RU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 включает: выдано документов из фонда библиотеки всего и число библиотечных мероприятий всего. </a:t>
            </a:r>
          </a:p>
          <a:p>
            <a:pPr algn="just"/>
            <a:r>
              <a:rPr lang="ru-RU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 </a:t>
            </a:r>
          </a:p>
          <a:p>
            <a:pPr algn="just"/>
            <a:r>
              <a:rPr lang="ru-RU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Цифра </a:t>
            </a:r>
            <a:r>
              <a:rPr lang="ru-RU" sz="1200" b="1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«Выдано всего»</a:t>
            </a:r>
            <a:r>
              <a:rPr lang="ru-RU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 складывается из книговыдачи из фонда библиотеки (стационар) и вне стационара (пункты выдачи). Также учитываются библиотечные мероприятия (в стационаре и вне стационара). В этих показателях выделяются дети до 14 лет.</a:t>
            </a:r>
          </a:p>
          <a:p>
            <a:pPr algn="just"/>
            <a:r>
              <a:rPr lang="ru-RU" sz="1200" b="1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Мероприятия в удалённом режиме учитываются только те, которые были анонсированы и размещены на сайте и на платформе «</a:t>
            </a:r>
            <a:r>
              <a:rPr lang="ru-RU" sz="1200" b="1" kern="120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Культура.РФ».</a:t>
            </a:r>
            <a:endParaRPr lang="ru-RU" sz="1200" kern="1200" dirty="0" smtClean="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93790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just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ru-RU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Обратите внимание на позицию «Поступило вновь приобретённых документов».</a:t>
            </a:r>
          </a:p>
        </p:txBody>
      </p:sp>
    </p:spTree>
    <p:extLst>
      <p:ext uri="{BB962C8B-B14F-4D97-AF65-F5344CB8AC3E}">
        <p14:creationId xmlns:p14="http://schemas.microsoft.com/office/powerpoint/2010/main" val="30122172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just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ru-RU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Обратите внимание на позицию «Поступило вновь приобретённых документов».</a:t>
            </a:r>
          </a:p>
        </p:txBody>
      </p:sp>
    </p:spTree>
    <p:extLst>
      <p:ext uri="{BB962C8B-B14F-4D97-AF65-F5344CB8AC3E}">
        <p14:creationId xmlns:p14="http://schemas.microsoft.com/office/powerpoint/2010/main" val="35009117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just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ru-RU" sz="1200" b="1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Показатели библиотек для взрослых, работающих с детьми, сельских библиотек и ЦБС в целом учитываются </a:t>
            </a:r>
            <a:r>
              <a:rPr lang="ru-RU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так же, как для специализированных детских библиотек, но только по детям до 14 лет. </a:t>
            </a:r>
          </a:p>
        </p:txBody>
      </p:sp>
    </p:spTree>
    <p:extLst>
      <p:ext uri="{BB962C8B-B14F-4D97-AF65-F5344CB8AC3E}">
        <p14:creationId xmlns:p14="http://schemas.microsoft.com/office/powerpoint/2010/main" val="1157732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FF529C-5681-4E73-B90C-7E54E9E3B63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857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E3CE9A-A508-46BA-9893-D66B372252F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8164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E42D1D-4EF3-430B-9795-DBDC3B3EF4C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6609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FF529C-5681-4E73-B90C-7E54E9E3B63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629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B8611A-94A1-40B5-90E7-541AFD79EE4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990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DA738D-0082-477C-9121-8E65C98FC06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581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DD74AB-D466-4047-80B3-C95BFEE3980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404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83457A-EF33-4C79-A21C-274CD06789D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854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1BF99C-5E05-4556-9B44-C150CC91781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 userDrawn="1"/>
        </p:nvSpPr>
        <p:spPr>
          <a:xfrm>
            <a:off x="179512" y="141480"/>
            <a:ext cx="8784976" cy="48605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buClrTx/>
              <a:buSzTx/>
              <a:buFontTx/>
              <a:buNone/>
            </a:pPr>
            <a:r>
              <a:rPr lang="ru-RU" sz="4800" b="1" dirty="0" smtClean="0">
                <a:solidFill>
                  <a:srgbClr val="1F497D"/>
                </a:solidFill>
              </a:rPr>
              <a:t> </a:t>
            </a:r>
            <a:endParaRPr lang="ru-RU" sz="4800" b="1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524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085F76-BE6C-4BA2-8F5E-DAB1CCD099E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79512" y="141480"/>
            <a:ext cx="8784976" cy="486054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endParaRPr lang="ru-RU" sz="4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612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91E073-4704-48CE-8C6B-785875AB974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 userDrawn="1"/>
        </p:nvSpPr>
        <p:spPr>
          <a:xfrm>
            <a:off x="179512" y="141480"/>
            <a:ext cx="8784976" cy="48605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buClrTx/>
              <a:buSzTx/>
              <a:buFontTx/>
              <a:buNone/>
            </a:pPr>
            <a:r>
              <a:rPr lang="ru-RU" sz="4800" b="1" dirty="0" smtClean="0">
                <a:solidFill>
                  <a:srgbClr val="1F497D"/>
                </a:solidFill>
              </a:rPr>
              <a:t> </a:t>
            </a:r>
            <a:endParaRPr lang="ru-RU" sz="4800" b="1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647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B8611A-94A1-40B5-90E7-541AFD79EE4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680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12F333-279C-40E3-98E2-7BCD0D2C005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880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E3CE9A-A508-46BA-9893-D66B372252F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932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E42D1D-4EF3-430B-9795-DBDC3B3EF4C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099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DA738D-0082-477C-9121-8E65C98FC061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8114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DD74AB-D466-4047-80B3-C95BFEE3980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469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83457A-EF33-4C79-A21C-274CD06789D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5355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1BF99C-5E05-4556-9B44-C150CC91781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Заголовок 1"/>
          <p:cNvSpPr txBox="1">
            <a:spLocks/>
          </p:cNvSpPr>
          <p:nvPr userDrawn="1"/>
        </p:nvSpPr>
        <p:spPr>
          <a:xfrm>
            <a:off x="179512" y="141480"/>
            <a:ext cx="8784976" cy="48605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buClrTx/>
              <a:buSzTx/>
              <a:buFontTx/>
            </a:pPr>
            <a:r>
              <a:rPr lang="ru-RU" sz="4800" b="1" dirty="0" smtClean="0">
                <a:solidFill>
                  <a:schemeClr val="tx2"/>
                </a:solidFill>
              </a:rPr>
              <a:t> </a:t>
            </a:r>
            <a:endParaRPr lang="ru-RU" sz="4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062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085F76-BE6C-4BA2-8F5E-DAB1CCD099E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79512" y="141480"/>
            <a:ext cx="8784976" cy="486054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endParaRPr lang="ru-RU" sz="4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716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91E073-4704-48CE-8C6B-785875AB974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Заголовок 1"/>
          <p:cNvSpPr txBox="1">
            <a:spLocks/>
          </p:cNvSpPr>
          <p:nvPr userDrawn="1"/>
        </p:nvSpPr>
        <p:spPr>
          <a:xfrm>
            <a:off x="179512" y="141480"/>
            <a:ext cx="8784976" cy="48605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buClrTx/>
              <a:buSzTx/>
              <a:buFontTx/>
            </a:pPr>
            <a:r>
              <a:rPr lang="ru-RU" sz="4800" b="1" dirty="0" smtClean="0">
                <a:solidFill>
                  <a:schemeClr val="tx2"/>
                </a:solidFill>
              </a:rPr>
              <a:t> </a:t>
            </a:r>
            <a:endParaRPr lang="ru-RU" sz="4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057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12F333-279C-40E3-98E2-7BCD0D2C005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9696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80F40F7-03F3-46AB-ADA2-1A8001CF034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Заголовок 1"/>
          <p:cNvSpPr txBox="1">
            <a:spLocks/>
          </p:cNvSpPr>
          <p:nvPr userDrawn="1"/>
        </p:nvSpPr>
        <p:spPr>
          <a:xfrm>
            <a:off x="179512" y="141480"/>
            <a:ext cx="8784976" cy="48605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buClrTx/>
              <a:buSzTx/>
              <a:buFontTx/>
            </a:pPr>
            <a:r>
              <a:rPr lang="ru-RU" sz="4800" b="1" dirty="0" smtClean="0">
                <a:solidFill>
                  <a:schemeClr val="tx2"/>
                </a:solidFill>
              </a:rPr>
              <a:t> </a:t>
            </a:r>
            <a:endParaRPr lang="ru-RU" sz="4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103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80F40F7-03F3-46AB-ADA2-1A8001CF034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 userDrawn="1"/>
        </p:nvSpPr>
        <p:spPr>
          <a:xfrm>
            <a:off x="179512" y="141480"/>
            <a:ext cx="8784976" cy="48605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buClrTx/>
              <a:buSzTx/>
              <a:buFontTx/>
              <a:buNone/>
            </a:pPr>
            <a:r>
              <a:rPr lang="ru-RU" sz="4800" b="1" dirty="0" smtClean="0">
                <a:solidFill>
                  <a:srgbClr val="1F497D"/>
                </a:solidFill>
              </a:rPr>
              <a:t> </a:t>
            </a:r>
            <a:endParaRPr lang="ru-RU" sz="4800" b="1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315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41480"/>
            <a:ext cx="8784976" cy="486054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Форма </a:t>
            </a:r>
            <a:b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цифрового отчёта</a:t>
            </a:r>
            <a:b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библиотечной работе с детьми</a:t>
            </a:r>
            <a:b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2021 год</a:t>
            </a:r>
            <a:b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800" b="1" dirty="0" smtClean="0">
                <a:solidFill>
                  <a:schemeClr val="tx2"/>
                </a:solidFill>
              </a:rPr>
              <a:t> </a:t>
            </a:r>
            <a:endParaRPr lang="ru-RU" sz="4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883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95487"/>
            <a:ext cx="8229600" cy="583406"/>
          </a:xfrm>
        </p:spPr>
        <p:txBody>
          <a:bodyPr>
            <a:normAutofit fontScale="90000"/>
          </a:bodyPr>
          <a:lstStyle/>
          <a:p>
            <a:r>
              <a:rPr lang="ru-RU" sz="1800" b="1" dirty="0"/>
              <a:t>Библиотеки для взрослых. 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>Библиотечно-информационное </a:t>
            </a:r>
            <a:r>
              <a:rPr lang="ru-RU" sz="1800" b="1" dirty="0"/>
              <a:t>обслуживание детей до 14 лет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1960225"/>
              </p:ext>
            </p:extLst>
          </p:nvPr>
        </p:nvGraphicFramePr>
        <p:xfrm>
          <a:off x="1331640" y="915566"/>
          <a:ext cx="6480000" cy="8460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</a:tblGrid>
              <a:tr h="486054">
                <a:tc gridSpan="3"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Выдано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документов всего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стационарном режиме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</a:t>
                      </a:r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 стационара всего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Справок</a:t>
                      </a:r>
                    </a:p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консультаций 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+/-</a:t>
                      </a: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+/-</a:t>
                      </a: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+/-</a:t>
                      </a: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+/-</a:t>
                      </a: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724092"/>
              </p:ext>
            </p:extLst>
          </p:nvPr>
        </p:nvGraphicFramePr>
        <p:xfrm>
          <a:off x="539552" y="2283718"/>
          <a:ext cx="8100000" cy="13231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</a:tblGrid>
              <a:tr h="621070">
                <a:tc gridSpan="15"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Массовых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мероприятий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1038">
                <a:tc gridSpan="3"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Всего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библиотеке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Вне стационара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Для</a:t>
                      </a:r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д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етей с особенностями</a:t>
                      </a: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Онлайн</a:t>
                      </a: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1038"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+/-</a:t>
                      </a: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+/-</a:t>
                      </a: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+/-</a:t>
                      </a: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+/-</a:t>
                      </a: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+/-</a:t>
                      </a: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Объект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6999091"/>
              </p:ext>
            </p:extLst>
          </p:nvPr>
        </p:nvGraphicFramePr>
        <p:xfrm>
          <a:off x="3491880" y="4011910"/>
          <a:ext cx="1584176" cy="8640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4176"/>
              </a:tblGrid>
              <a:tr h="43204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Читаемость</a:t>
                      </a:r>
                    </a:p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детей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до 14 лет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7728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367550"/>
          </a:xfrm>
        </p:spPr>
        <p:txBody>
          <a:bodyPr>
            <a:normAutofit fontScale="90000"/>
          </a:bodyPr>
          <a:lstStyle/>
          <a:p>
            <a:r>
              <a:rPr lang="ru-RU" sz="1800" b="1" dirty="0"/>
              <a:t>Сельские филиалы. Число зарегистрированных </a:t>
            </a:r>
            <a:r>
              <a:rPr lang="ru-RU" sz="1800" b="1" dirty="0" smtClean="0"/>
              <a:t>пользователей и количество посещений детей до 14 лет </a:t>
            </a:r>
            <a:endParaRPr lang="ru-RU" sz="1800" b="1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10728754"/>
              </p:ext>
            </p:extLst>
          </p:nvPr>
        </p:nvGraphicFramePr>
        <p:xfrm>
          <a:off x="2267744" y="699542"/>
          <a:ext cx="4248472" cy="4500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24236"/>
                <a:gridCol w="2124236"/>
              </a:tblGrid>
              <a:tr h="450056"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</a:t>
                      </a:r>
                    </a:p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филиалов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Детей до </a:t>
                      </a: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 лет</a:t>
                      </a:r>
                    </a:p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зоне</a:t>
                      </a: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5152346"/>
              </p:ext>
            </p:extLst>
          </p:nvPr>
        </p:nvGraphicFramePr>
        <p:xfrm>
          <a:off x="395536" y="1347614"/>
          <a:ext cx="8009302" cy="9166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3682"/>
                <a:gridCol w="663682"/>
                <a:gridCol w="663682"/>
                <a:gridCol w="663682"/>
                <a:gridCol w="663682"/>
                <a:gridCol w="678165"/>
                <a:gridCol w="694317"/>
                <a:gridCol w="663682"/>
                <a:gridCol w="663682"/>
                <a:gridCol w="663682"/>
                <a:gridCol w="663682"/>
                <a:gridCol w="663682"/>
              </a:tblGrid>
              <a:tr h="656613">
                <a:tc gridSpan="3"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Всего </a:t>
                      </a:r>
                      <a:r>
                        <a:rPr lang="ru-RU" sz="11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пользователей</a:t>
                      </a:r>
                    </a:p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до 14 лет</a:t>
                      </a:r>
                    </a:p>
                  </a:txBody>
                  <a:tcPr marL="5235" marR="5235" marT="39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стационарном</a:t>
                      </a:r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режиме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35" marR="5235" marT="39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Вне стационара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35" marR="5235" marT="39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Удалённых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пользователей</a:t>
                      </a:r>
                    </a:p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(зарегистрированных) 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35" marR="5235" marT="39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0001"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35" marR="5235" marT="39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35" marR="5235" marT="39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+/-</a:t>
                      </a:r>
                    </a:p>
                  </a:txBody>
                  <a:tcPr marL="5235" marR="5235" marT="39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35" marR="5235" marT="39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35" marR="5235" marT="39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+/-</a:t>
                      </a:r>
                    </a:p>
                  </a:txBody>
                  <a:tcPr marL="5235" marR="5235" marT="39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20212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35" marR="5235" marT="39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35" marR="5235" marT="39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+/-</a:t>
                      </a:r>
                    </a:p>
                  </a:txBody>
                  <a:tcPr marL="5235" marR="5235" marT="39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35" marR="5235" marT="39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35" marR="5235" marT="39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+/-</a:t>
                      </a:r>
                    </a:p>
                  </a:txBody>
                  <a:tcPr marL="5235" marR="5235" marT="39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Объект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8076843"/>
              </p:ext>
            </p:extLst>
          </p:nvPr>
        </p:nvGraphicFramePr>
        <p:xfrm>
          <a:off x="6084168" y="3943350"/>
          <a:ext cx="1584176" cy="8640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4176"/>
              </a:tblGrid>
              <a:tr h="43204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Посещаемость </a:t>
                      </a:r>
                    </a:p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детей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до 14 лет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6505715"/>
              </p:ext>
            </p:extLst>
          </p:nvPr>
        </p:nvGraphicFramePr>
        <p:xfrm>
          <a:off x="252528" y="2575198"/>
          <a:ext cx="4212000" cy="10216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8000"/>
                <a:gridCol w="468000"/>
                <a:gridCol w="468000"/>
                <a:gridCol w="468000"/>
                <a:gridCol w="468000"/>
                <a:gridCol w="468000"/>
                <a:gridCol w="468000"/>
                <a:gridCol w="468000"/>
                <a:gridCol w="468000"/>
              </a:tblGrid>
              <a:tr h="485321">
                <a:tc gridSpan="9">
                  <a:txBody>
                    <a:bodyPr/>
                    <a:lstStyle/>
                    <a:p>
                      <a:pPr marL="0" marR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  <a:defRPr/>
                      </a:pPr>
                      <a:endParaRPr lang="ru-RU" sz="11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Число посещений библиотеки в стационарных условиях</a:t>
                      </a:r>
                    </a:p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014" marR="7014" marT="52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5301">
                <a:tc gridSpan="3"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Всего детьми до 14 лет</a:t>
                      </a:r>
                    </a:p>
                  </a:txBody>
                  <a:tcPr marL="7014" marR="7014" marT="52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Для получения услуг</a:t>
                      </a:r>
                    </a:p>
                  </a:txBody>
                  <a:tcPr marL="7014" marR="7014" marT="52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Посещения </a:t>
                      </a: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массовых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мероприятий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014" marR="7014" marT="52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5281"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014" marR="7014" marT="52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014" marR="7014" marT="52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+/-</a:t>
                      </a:r>
                    </a:p>
                  </a:txBody>
                  <a:tcPr marL="7014" marR="7014" marT="52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014" marR="7014" marT="52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014" marR="7014" marT="52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+/-</a:t>
                      </a:r>
                    </a:p>
                  </a:txBody>
                  <a:tcPr marL="7014" marR="7014" marT="52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014" marR="7014" marT="52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014" marR="7014" marT="52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+/-</a:t>
                      </a:r>
                    </a:p>
                  </a:txBody>
                  <a:tcPr marL="7014" marR="7014" marT="52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9956627"/>
              </p:ext>
            </p:extLst>
          </p:nvPr>
        </p:nvGraphicFramePr>
        <p:xfrm>
          <a:off x="4680480" y="2647206"/>
          <a:ext cx="4212000" cy="9284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8000"/>
                <a:gridCol w="468000"/>
                <a:gridCol w="468000"/>
                <a:gridCol w="468000"/>
                <a:gridCol w="468000"/>
                <a:gridCol w="468000"/>
                <a:gridCol w="468000"/>
                <a:gridCol w="468000"/>
                <a:gridCol w="468000"/>
              </a:tblGrid>
              <a:tr h="174785">
                <a:tc gridSpan="9"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Число посещений вне стационара</a:t>
                      </a:r>
                    </a:p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602">
                <a:tc gridSpan="3">
                  <a:txBody>
                    <a:bodyPr/>
                    <a:lstStyle/>
                    <a:p>
                      <a:pPr marL="0" marR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Всего</a:t>
                      </a:r>
                    </a:p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Для получения услуг</a:t>
                      </a: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Посещения </a:t>
                      </a: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массовых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мероприятий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014" marR="7014" marT="52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602"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2020 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+/-</a:t>
                      </a: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+/-</a:t>
                      </a: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014" marR="7014" marT="52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014" marR="7014" marT="52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+/-</a:t>
                      </a:r>
                    </a:p>
                  </a:txBody>
                  <a:tcPr marL="7014" marR="7014" marT="52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Объект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3768759"/>
              </p:ext>
            </p:extLst>
          </p:nvPr>
        </p:nvGraphicFramePr>
        <p:xfrm>
          <a:off x="971600" y="3795886"/>
          <a:ext cx="2660929" cy="10798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9470"/>
                <a:gridCol w="867462"/>
                <a:gridCol w="853997"/>
              </a:tblGrid>
              <a:tr h="345872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Число обращений</a:t>
                      </a:r>
                      <a:r>
                        <a:rPr lang="ru-RU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удалённых  пользователей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7006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dirty="0" smtClean="0">
                          <a:effectLst/>
                        </a:rPr>
                        <a:t>2020</a:t>
                      </a:r>
                      <a:endParaRPr lang="ru-RU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2021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+/-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006"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4486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421556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sz="2000" b="1" dirty="0"/>
              <a:t>Сельские  филиалы</a:t>
            </a:r>
            <a:r>
              <a:rPr lang="ru-RU" sz="2000" b="1" dirty="0" smtClean="0"/>
              <a:t>.</a:t>
            </a:r>
            <a:br>
              <a:rPr lang="ru-RU" sz="2000" b="1" dirty="0" smtClean="0"/>
            </a:br>
            <a:r>
              <a:rPr lang="ru-RU" sz="2000" b="1" dirty="0" smtClean="0"/>
              <a:t> </a:t>
            </a:r>
            <a:r>
              <a:rPr lang="ru-RU" sz="2000" b="1" dirty="0"/>
              <a:t>Библиотечно-информационное обслуживание детей до 14 </a:t>
            </a:r>
            <a:r>
              <a:rPr lang="ru-RU" sz="2000" b="1" dirty="0" smtClean="0"/>
              <a:t>лет</a:t>
            </a:r>
            <a:endParaRPr lang="ru-RU" dirty="0"/>
          </a:p>
        </p:txBody>
      </p:sp>
      <p:graphicFrame>
        <p:nvGraphicFramePr>
          <p:cNvPr id="11" name="Объект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7228436"/>
              </p:ext>
            </p:extLst>
          </p:nvPr>
        </p:nvGraphicFramePr>
        <p:xfrm>
          <a:off x="3563888" y="3939902"/>
          <a:ext cx="1584176" cy="8640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4176"/>
              </a:tblGrid>
              <a:tr h="43204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Читаемость</a:t>
                      </a:r>
                    </a:p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детей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до 14 лет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53901"/>
              </p:ext>
            </p:extLst>
          </p:nvPr>
        </p:nvGraphicFramePr>
        <p:xfrm>
          <a:off x="539552" y="2283718"/>
          <a:ext cx="8100000" cy="13231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</a:tblGrid>
              <a:tr h="621070">
                <a:tc gridSpan="15"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Массовых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мероприятий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1038">
                <a:tc gridSpan="3"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Всего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библиотеке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Вне стационара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Для</a:t>
                      </a:r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д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етей с особенностями</a:t>
                      </a: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Онлайн</a:t>
                      </a: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1038"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+/-</a:t>
                      </a: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+/-</a:t>
                      </a: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+/-</a:t>
                      </a: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+/-</a:t>
                      </a: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+/-</a:t>
                      </a: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6985430"/>
              </p:ext>
            </p:extLst>
          </p:nvPr>
        </p:nvGraphicFramePr>
        <p:xfrm>
          <a:off x="1331640" y="1149632"/>
          <a:ext cx="6480000" cy="8460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</a:tblGrid>
              <a:tr h="486054">
                <a:tc gridSpan="3"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Выдано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документов всего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стационарном режиме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</a:t>
                      </a:r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 стационара всего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Справок</a:t>
                      </a:r>
                    </a:p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консультаций 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+/-</a:t>
                      </a: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+/-</a:t>
                      </a: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+/-</a:t>
                      </a: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+/-</a:t>
                      </a: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8619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52956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1800" b="1" dirty="0"/>
              <a:t>ЦБС. Число зарегистрированных пользователей до 14 лет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56669167"/>
              </p:ext>
            </p:extLst>
          </p:nvPr>
        </p:nvGraphicFramePr>
        <p:xfrm>
          <a:off x="827584" y="1221600"/>
          <a:ext cx="7283088" cy="9181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6924"/>
                <a:gridCol w="606924"/>
                <a:gridCol w="606924"/>
                <a:gridCol w="606924"/>
                <a:gridCol w="606924"/>
                <a:gridCol w="606924"/>
                <a:gridCol w="606924"/>
                <a:gridCol w="606924"/>
                <a:gridCol w="606924"/>
                <a:gridCol w="606924"/>
                <a:gridCol w="606924"/>
                <a:gridCol w="606924"/>
              </a:tblGrid>
              <a:tr h="431229">
                <a:tc gridSpan="3"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Всего </a:t>
                      </a:r>
                    </a:p>
                  </a:txBody>
                  <a:tcPr marL="4509" marR="4509" marT="33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стенах библиотеки</a:t>
                      </a:r>
                    </a:p>
                  </a:txBody>
                  <a:tcPr marL="4509" marR="4509" marT="33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Польз. вне стационара</a:t>
                      </a:r>
                    </a:p>
                  </a:txBody>
                  <a:tcPr marL="4509" marR="4509" marT="33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Удалённых польз.</a:t>
                      </a:r>
                    </a:p>
                  </a:txBody>
                  <a:tcPr marL="4509" marR="4509" marT="33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6873"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9" marR="4509" marT="33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9" marR="4509" marT="33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+/-</a:t>
                      </a:r>
                    </a:p>
                  </a:txBody>
                  <a:tcPr marL="4509" marR="4509" marT="33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9" marR="4509" marT="33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9" marR="4509" marT="33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+/-</a:t>
                      </a:r>
                    </a:p>
                  </a:txBody>
                  <a:tcPr marL="4509" marR="4509" marT="33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9" marR="4509" marT="33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9" marR="4509" marT="33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+/-</a:t>
                      </a:r>
                    </a:p>
                  </a:txBody>
                  <a:tcPr marL="4509" marR="4509" marT="33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9" marR="4509" marT="33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9" marR="4509" marT="33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+/-</a:t>
                      </a:r>
                    </a:p>
                  </a:txBody>
                  <a:tcPr marL="4509" marR="4509" marT="33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609258503"/>
              </p:ext>
            </p:extLst>
          </p:nvPr>
        </p:nvGraphicFramePr>
        <p:xfrm>
          <a:off x="3203848" y="2463738"/>
          <a:ext cx="2448272" cy="5400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2128"/>
                <a:gridCol w="1296144"/>
              </a:tblGrid>
              <a:tr h="540060"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Население</a:t>
                      </a:r>
                    </a:p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всего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Детей</a:t>
                      </a:r>
                    </a:p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 </a:t>
                      </a: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 лет</a:t>
                      </a: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8271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421556"/>
          </a:xfrm>
        </p:spPr>
        <p:txBody>
          <a:bodyPr>
            <a:normAutofit/>
          </a:bodyPr>
          <a:lstStyle/>
          <a:p>
            <a:r>
              <a:rPr lang="ru-RU" sz="1800" b="1" dirty="0" smtClean="0"/>
              <a:t>ЦБС. Число </a:t>
            </a:r>
            <a:r>
              <a:rPr lang="ru-RU" sz="1800" b="1" dirty="0"/>
              <a:t>посещений </a:t>
            </a:r>
            <a:r>
              <a:rPr lang="ru-RU" sz="1800" b="1" dirty="0" smtClean="0"/>
              <a:t>пользователей </a:t>
            </a:r>
            <a:r>
              <a:rPr lang="ru-RU" sz="1800" b="1" dirty="0"/>
              <a:t>до 14 лет.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1687635"/>
              </p:ext>
            </p:extLst>
          </p:nvPr>
        </p:nvGraphicFramePr>
        <p:xfrm>
          <a:off x="1907704" y="771550"/>
          <a:ext cx="5112568" cy="10216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1200"/>
                <a:gridCol w="511200"/>
                <a:gridCol w="511200"/>
                <a:gridCol w="511200"/>
                <a:gridCol w="511200"/>
                <a:gridCol w="511200"/>
                <a:gridCol w="511200"/>
                <a:gridCol w="511200"/>
                <a:gridCol w="1022968"/>
              </a:tblGrid>
              <a:tr h="485321">
                <a:tc gridSpan="9">
                  <a:txBody>
                    <a:bodyPr/>
                    <a:lstStyle/>
                    <a:p>
                      <a:pPr marL="0" marR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  <a:defRPr/>
                      </a:pPr>
                      <a:endParaRPr lang="ru-RU" sz="11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Число посещений библиотеки в стационарных условиях</a:t>
                      </a:r>
                    </a:p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014" marR="7014" marT="52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5301">
                <a:tc gridSpan="3"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Всего детьми до 14 лет</a:t>
                      </a:r>
                    </a:p>
                  </a:txBody>
                  <a:tcPr marL="7014" marR="7014" marT="52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Для получения услуг</a:t>
                      </a:r>
                    </a:p>
                  </a:txBody>
                  <a:tcPr marL="7014" marR="7014" marT="52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Посещения </a:t>
                      </a: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массовых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мероприятий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014" marR="7014" marT="52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5281"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014" marR="7014" marT="52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014" marR="7014" marT="52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+/-</a:t>
                      </a:r>
                    </a:p>
                  </a:txBody>
                  <a:tcPr marL="7014" marR="7014" marT="52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014" marR="7014" marT="52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014" marR="7014" marT="52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+/-</a:t>
                      </a:r>
                    </a:p>
                  </a:txBody>
                  <a:tcPr marL="7014" marR="7014" marT="52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014" marR="7014" marT="52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014" marR="7014" marT="52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+/-</a:t>
                      </a:r>
                    </a:p>
                  </a:txBody>
                  <a:tcPr marL="7014" marR="7014" marT="52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7072016"/>
              </p:ext>
            </p:extLst>
          </p:nvPr>
        </p:nvGraphicFramePr>
        <p:xfrm>
          <a:off x="1907704" y="2139702"/>
          <a:ext cx="5112566" cy="9284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5940"/>
                <a:gridCol w="495940"/>
                <a:gridCol w="495940"/>
                <a:gridCol w="495940"/>
                <a:gridCol w="495940"/>
                <a:gridCol w="616644"/>
                <a:gridCol w="375236"/>
                <a:gridCol w="495940"/>
                <a:gridCol w="1145046"/>
              </a:tblGrid>
              <a:tr h="174785">
                <a:tc gridSpan="9"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Число посещений вне стационара</a:t>
                      </a:r>
                    </a:p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602">
                <a:tc gridSpan="3">
                  <a:txBody>
                    <a:bodyPr/>
                    <a:lstStyle/>
                    <a:p>
                      <a:pPr marL="0" marR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Всего</a:t>
                      </a:r>
                    </a:p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Для получения услуг</a:t>
                      </a: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Посещения </a:t>
                      </a: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массовых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мероприятий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014" marR="7014" marT="52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602"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2020 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+/-</a:t>
                      </a: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+/-</a:t>
                      </a: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014" marR="7014" marT="52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014" marR="7014" marT="52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+/-</a:t>
                      </a:r>
                    </a:p>
                  </a:txBody>
                  <a:tcPr marL="7014" marR="7014" marT="52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Объект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4543723"/>
              </p:ext>
            </p:extLst>
          </p:nvPr>
        </p:nvGraphicFramePr>
        <p:xfrm>
          <a:off x="5580112" y="3723878"/>
          <a:ext cx="993775" cy="8640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3775"/>
              </a:tblGrid>
              <a:tr h="43204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Посещаемость </a:t>
                      </a:r>
                    </a:p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детей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до 14 лет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7467850"/>
              </p:ext>
            </p:extLst>
          </p:nvPr>
        </p:nvGraphicFramePr>
        <p:xfrm>
          <a:off x="2267744" y="3579862"/>
          <a:ext cx="2612901" cy="10798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22897"/>
                <a:gridCol w="801220"/>
                <a:gridCol w="788784"/>
              </a:tblGrid>
              <a:tr h="345872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Число обращений</a:t>
                      </a:r>
                      <a:r>
                        <a:rPr lang="ru-RU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удалённых  пользователей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7006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dirty="0" smtClean="0">
                          <a:effectLst/>
                        </a:rPr>
                        <a:t>2020</a:t>
                      </a:r>
                      <a:endParaRPr lang="ru-RU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2021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+/-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006"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4653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421556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/>
              <a:t>ЦБС.  </a:t>
            </a:r>
            <a:r>
              <a:rPr lang="ru-RU" sz="2000" b="1" dirty="0"/>
              <a:t>Библиотечно-информационное обслуживание детей до 14 </a:t>
            </a:r>
            <a:r>
              <a:rPr lang="ru-RU" sz="2000" b="1" dirty="0" smtClean="0"/>
              <a:t>лет</a:t>
            </a:r>
            <a:endParaRPr lang="ru-RU" dirty="0"/>
          </a:p>
        </p:txBody>
      </p:sp>
      <p:graphicFrame>
        <p:nvGraphicFramePr>
          <p:cNvPr id="11" name="Объект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7501578"/>
              </p:ext>
            </p:extLst>
          </p:nvPr>
        </p:nvGraphicFramePr>
        <p:xfrm>
          <a:off x="3563888" y="3939902"/>
          <a:ext cx="1584176" cy="8640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4176"/>
              </a:tblGrid>
              <a:tr h="43204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Читаемость</a:t>
                      </a:r>
                    </a:p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детей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до 14 лет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337442"/>
              </p:ext>
            </p:extLst>
          </p:nvPr>
        </p:nvGraphicFramePr>
        <p:xfrm>
          <a:off x="539552" y="2283718"/>
          <a:ext cx="8100000" cy="13231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</a:tblGrid>
              <a:tr h="621070">
                <a:tc gridSpan="15"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Массовых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мероприятий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1038">
                <a:tc gridSpan="3"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Всего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библиотеке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Вне стационара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Для</a:t>
                      </a:r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д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етей с особенностями</a:t>
                      </a: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Онлайн</a:t>
                      </a: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1038"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+/-</a:t>
                      </a: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+/-</a:t>
                      </a: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+/-</a:t>
                      </a: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+/-</a:t>
                      </a: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+/-</a:t>
                      </a: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435486"/>
              </p:ext>
            </p:extLst>
          </p:nvPr>
        </p:nvGraphicFramePr>
        <p:xfrm>
          <a:off x="1331640" y="915566"/>
          <a:ext cx="6480000" cy="8460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</a:tblGrid>
              <a:tr h="486054">
                <a:tc gridSpan="3"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Выдано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документов всего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стационарном режиме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</a:t>
                      </a:r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 стационара всего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Справок</a:t>
                      </a:r>
                    </a:p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консультаций 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+/-</a:t>
                      </a: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+/-</a:t>
                      </a: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+/-</a:t>
                      </a: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+/-</a:t>
                      </a:r>
                    </a:p>
                  </a:txBody>
                  <a:tcPr marL="4502" marR="4502" marT="3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2463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331640" y="195486"/>
            <a:ext cx="6512511" cy="378042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2400" b="1" dirty="0" smtClean="0"/>
              <a:t>Число зарегистрированных пользователей ЦДБ/ДБ</a:t>
            </a:r>
            <a:endParaRPr lang="ru-RU" sz="2400" b="1" dirty="0"/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69354823"/>
              </p:ext>
            </p:extLst>
          </p:nvPr>
        </p:nvGraphicFramePr>
        <p:xfrm>
          <a:off x="2699792" y="987574"/>
          <a:ext cx="2592290" cy="12028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0080"/>
                <a:gridCol w="720080"/>
                <a:gridCol w="648072"/>
                <a:gridCol w="504058"/>
              </a:tblGrid>
              <a:tr h="30929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678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2019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2021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+/-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786"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Объект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257596184"/>
              </p:ext>
            </p:extLst>
          </p:nvPr>
        </p:nvGraphicFramePr>
        <p:xfrm>
          <a:off x="1835696" y="2409732"/>
          <a:ext cx="5473700" cy="8768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048"/>
                <a:gridCol w="432048"/>
                <a:gridCol w="576064"/>
                <a:gridCol w="390764"/>
                <a:gridCol w="452690"/>
                <a:gridCol w="452690"/>
                <a:gridCol w="504056"/>
                <a:gridCol w="421488"/>
                <a:gridCol w="509336"/>
                <a:gridCol w="509336"/>
                <a:gridCol w="504056"/>
                <a:gridCol w="289124"/>
              </a:tblGrid>
              <a:tr h="167164"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В </a:t>
                      </a:r>
                      <a:r>
                        <a:rPr lang="ru-RU" sz="1100" b="1" u="none" strike="noStrike" dirty="0" smtClean="0">
                          <a:effectLst/>
                        </a:rPr>
                        <a:t>стационарных условиях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4026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До 14 лет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>
                          <a:effectLst/>
                        </a:rPr>
                        <a:t>15-30 лет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40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2019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dirty="0" smtClean="0">
                          <a:effectLst/>
                        </a:rPr>
                        <a:t>2020</a:t>
                      </a:r>
                      <a:endParaRPr lang="ru-RU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2021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+/-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2019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dirty="0" smtClean="0">
                          <a:effectLst/>
                        </a:rPr>
                        <a:t>2020</a:t>
                      </a:r>
                      <a:endParaRPr lang="ru-RU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2021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+/-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2019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dirty="0" smtClean="0">
                          <a:effectLst/>
                        </a:rPr>
                        <a:t>2020</a:t>
                      </a:r>
                      <a:endParaRPr lang="ru-RU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2021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+/-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26"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537553"/>
              </p:ext>
            </p:extLst>
          </p:nvPr>
        </p:nvGraphicFramePr>
        <p:xfrm>
          <a:off x="2267744" y="3723878"/>
          <a:ext cx="4320000" cy="9904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</a:tblGrid>
              <a:tr h="47015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Пользователи </a:t>
                      </a: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вне стационара </a:t>
                      </a:r>
                    </a:p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Пользователи </a:t>
                      </a: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вне стационара </a:t>
                      </a:r>
                    </a:p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Дети до 14 лет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Число удалённых пользователей</a:t>
                      </a:r>
                    </a:p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(зарегистрированных)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02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2019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dirty="0" smtClean="0">
                          <a:effectLst/>
                        </a:rPr>
                        <a:t>2020</a:t>
                      </a:r>
                      <a:endParaRPr lang="ru-RU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2021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+/-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2019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dirty="0" smtClean="0">
                          <a:effectLst/>
                        </a:rPr>
                        <a:t>2020</a:t>
                      </a:r>
                      <a:endParaRPr lang="ru-RU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2021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+/-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2019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dirty="0" smtClean="0">
                          <a:effectLst/>
                        </a:rPr>
                        <a:t>2020</a:t>
                      </a:r>
                      <a:endParaRPr lang="ru-RU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2021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+/-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212"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5050958"/>
              </p:ext>
            </p:extLst>
          </p:nvPr>
        </p:nvGraphicFramePr>
        <p:xfrm>
          <a:off x="971600" y="1059582"/>
          <a:ext cx="1188071" cy="108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0080"/>
                <a:gridCol w="467991"/>
              </a:tblGrid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Население всего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До 14 лет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Объект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9074509"/>
              </p:ext>
            </p:extLst>
          </p:nvPr>
        </p:nvGraphicFramePr>
        <p:xfrm>
          <a:off x="5868144" y="987574"/>
          <a:ext cx="2592290" cy="12028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0080"/>
                <a:gridCol w="720080"/>
                <a:gridCol w="648072"/>
                <a:gridCol w="504058"/>
              </a:tblGrid>
              <a:tr h="30929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Всего</a:t>
                      </a:r>
                      <a:r>
                        <a:rPr lang="ru-RU" sz="1100" b="1" u="none" strike="noStrike" baseline="0" dirty="0" smtClean="0">
                          <a:solidFill>
                            <a:srgbClr val="C00000"/>
                          </a:solidFill>
                          <a:effectLst/>
                        </a:rPr>
                        <a:t> детей до 14 лет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678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2019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2021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+/-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786"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6594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115616" y="195486"/>
            <a:ext cx="6512511" cy="378042"/>
          </a:xfrm>
        </p:spPr>
        <p:txBody>
          <a:bodyPr>
            <a:normAutofit fontScale="90000"/>
          </a:bodyPr>
          <a:lstStyle/>
          <a:p>
            <a:r>
              <a:rPr lang="ru-RU" sz="2400" b="1" dirty="0"/>
              <a:t>Число посещений ЦДБ/ДБ</a:t>
            </a: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56920287"/>
              </p:ext>
            </p:extLst>
          </p:nvPr>
        </p:nvGraphicFramePr>
        <p:xfrm>
          <a:off x="2411760" y="843558"/>
          <a:ext cx="2088232" cy="86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0064"/>
                <a:gridCol w="580064"/>
                <a:gridCol w="522058"/>
                <a:gridCol w="406046"/>
              </a:tblGrid>
              <a:tr h="28800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2019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2021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+/-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Объект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818390109"/>
              </p:ext>
            </p:extLst>
          </p:nvPr>
        </p:nvGraphicFramePr>
        <p:xfrm>
          <a:off x="179512" y="3723878"/>
          <a:ext cx="4320000" cy="9852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</a:tblGrid>
              <a:tr h="117013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Для получения услуг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013">
                <a:tc gridSpan="4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Всего</a:t>
                      </a:r>
                      <a:endParaRPr lang="ru-RU" sz="1100" b="1" i="0" u="none" strike="noStrike" dirty="0" smtClean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dirty="0" smtClean="0">
                          <a:effectLst/>
                        </a:rPr>
                        <a:t>До 14 лет</a:t>
                      </a:r>
                      <a:endParaRPr lang="ru-RU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2019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dirty="0" smtClean="0">
                          <a:effectLst/>
                        </a:rPr>
                        <a:t>2020</a:t>
                      </a:r>
                      <a:endParaRPr lang="ru-RU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2021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+/-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+/-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26"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Объект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3738020"/>
              </p:ext>
            </p:extLst>
          </p:nvPr>
        </p:nvGraphicFramePr>
        <p:xfrm>
          <a:off x="4644008" y="843558"/>
          <a:ext cx="2016225" cy="86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0062"/>
                <a:gridCol w="560062"/>
                <a:gridCol w="504056"/>
                <a:gridCol w="392045"/>
              </a:tblGrid>
              <a:tr h="28800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Всего</a:t>
                      </a:r>
                      <a:r>
                        <a:rPr lang="ru-RU" sz="1100" b="1" u="none" strike="noStrike" baseline="0" dirty="0" smtClean="0">
                          <a:solidFill>
                            <a:srgbClr val="C00000"/>
                          </a:solidFill>
                          <a:effectLst/>
                        </a:rPr>
                        <a:t> детьми до 14 лет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2019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2021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+/-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Объект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9644201"/>
              </p:ext>
            </p:extLst>
          </p:nvPr>
        </p:nvGraphicFramePr>
        <p:xfrm>
          <a:off x="2267744" y="2211710"/>
          <a:ext cx="4320000" cy="115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</a:tblGrid>
              <a:tr h="288000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В </a:t>
                      </a:r>
                      <a:r>
                        <a:rPr lang="ru-RU" sz="1400" b="1" u="none" strike="noStrike" dirty="0" smtClean="0">
                          <a:effectLst/>
                        </a:rPr>
                        <a:t>стационарных условиях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00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До 14 лет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2019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dirty="0" smtClean="0">
                          <a:effectLst/>
                        </a:rPr>
                        <a:t>2020</a:t>
                      </a:r>
                      <a:endParaRPr lang="ru-RU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2021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+/-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2019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dirty="0" smtClean="0">
                          <a:effectLst/>
                        </a:rPr>
                        <a:t>2020</a:t>
                      </a:r>
                      <a:endParaRPr lang="ru-RU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2021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+/-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Объект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5053167"/>
              </p:ext>
            </p:extLst>
          </p:nvPr>
        </p:nvGraphicFramePr>
        <p:xfrm>
          <a:off x="4572000" y="3723878"/>
          <a:ext cx="4320000" cy="9852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</a:tblGrid>
              <a:tr h="117013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Для посещения массовых мероприятий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013">
                <a:tc gridSpan="4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Всего</a:t>
                      </a:r>
                      <a:endParaRPr lang="ru-RU" sz="1100" b="1" i="0" u="none" strike="noStrike" dirty="0" smtClean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dirty="0" smtClean="0">
                          <a:effectLst/>
                        </a:rPr>
                        <a:t>До 14 лет</a:t>
                      </a:r>
                      <a:endParaRPr lang="ru-RU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2019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dirty="0" smtClean="0">
                          <a:effectLst/>
                        </a:rPr>
                        <a:t>2020</a:t>
                      </a:r>
                      <a:endParaRPr lang="ru-RU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2021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+/-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+/-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26"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1033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115616" y="195486"/>
            <a:ext cx="6512511" cy="378042"/>
          </a:xfrm>
        </p:spPr>
        <p:txBody>
          <a:bodyPr>
            <a:normAutofit fontScale="90000"/>
          </a:bodyPr>
          <a:lstStyle/>
          <a:p>
            <a:r>
              <a:rPr lang="ru-RU" sz="2400" b="1" dirty="0"/>
              <a:t>Число посещений ЦДБ/ДБ</a:t>
            </a:r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638441598"/>
              </p:ext>
            </p:extLst>
          </p:nvPr>
        </p:nvGraphicFramePr>
        <p:xfrm>
          <a:off x="2555776" y="3435846"/>
          <a:ext cx="1692008" cy="108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2008"/>
                <a:gridCol w="540000"/>
                <a:gridCol w="540000"/>
              </a:tblGrid>
              <a:tr h="36000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Библиотечные пункты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2019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dirty="0" smtClean="0">
                          <a:effectLst/>
                        </a:rPr>
                        <a:t>2020</a:t>
                      </a:r>
                      <a:endParaRPr lang="ru-RU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2021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Объект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0556625"/>
              </p:ext>
            </p:extLst>
          </p:nvPr>
        </p:nvGraphicFramePr>
        <p:xfrm>
          <a:off x="1187624" y="699542"/>
          <a:ext cx="6480000" cy="12064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</a:tblGrid>
              <a:tr h="288000"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</a:rPr>
                        <a:t>Посещения вне стационара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00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Для получения услуг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Посещения массовых</a:t>
                      </a:r>
                      <a:r>
                        <a:rPr lang="ru-RU" sz="1100" b="1" u="none" strike="noStrike" baseline="0" dirty="0" smtClean="0">
                          <a:effectLst/>
                        </a:rPr>
                        <a:t> мероприятий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2019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dirty="0" smtClean="0">
                          <a:effectLst/>
                        </a:rPr>
                        <a:t>2020</a:t>
                      </a:r>
                      <a:endParaRPr lang="ru-RU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2021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+/-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2019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dirty="0" smtClean="0">
                          <a:effectLst/>
                        </a:rPr>
                        <a:t>2020</a:t>
                      </a:r>
                      <a:endParaRPr lang="ru-RU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2021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+/-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2019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dirty="0" smtClean="0">
                          <a:effectLst/>
                        </a:rPr>
                        <a:t>2020</a:t>
                      </a:r>
                      <a:endParaRPr lang="ru-RU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2021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+/-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Объект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6470982"/>
              </p:ext>
            </p:extLst>
          </p:nvPr>
        </p:nvGraphicFramePr>
        <p:xfrm>
          <a:off x="2627784" y="2139702"/>
          <a:ext cx="3600401" cy="10081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3607"/>
                <a:gridCol w="903607"/>
                <a:gridCol w="903607"/>
                <a:gridCol w="889580"/>
              </a:tblGrid>
              <a:tr h="436193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Число обращений</a:t>
                      </a:r>
                      <a:r>
                        <a:rPr lang="ru-RU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удалённых пользователей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595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2019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dirty="0" smtClean="0">
                          <a:effectLst/>
                        </a:rPr>
                        <a:t>2020</a:t>
                      </a:r>
                      <a:endParaRPr lang="ru-RU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2021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+/-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959"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Объект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203477186"/>
              </p:ext>
            </p:extLst>
          </p:nvPr>
        </p:nvGraphicFramePr>
        <p:xfrm>
          <a:off x="4932040" y="3507854"/>
          <a:ext cx="1080000" cy="10081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0000"/>
                <a:gridCol w="540000"/>
              </a:tblGrid>
              <a:tr h="3600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Посещаемость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Общая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Детская</a:t>
                      </a: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112"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5729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23528" y="195486"/>
            <a:ext cx="8496944" cy="378042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Библиотечно-информационное обслуживание ЦДБ/ДБ</a:t>
            </a:r>
            <a:endParaRPr lang="ru-RU" sz="2400" b="1" dirty="0"/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91232027"/>
              </p:ext>
            </p:extLst>
          </p:nvPr>
        </p:nvGraphicFramePr>
        <p:xfrm>
          <a:off x="2411760" y="627534"/>
          <a:ext cx="2088232" cy="86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0064"/>
                <a:gridCol w="580064"/>
                <a:gridCol w="522058"/>
                <a:gridCol w="406046"/>
              </a:tblGrid>
              <a:tr h="28800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Выдано всего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2019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2021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+/-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Объект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3923284"/>
              </p:ext>
            </p:extLst>
          </p:nvPr>
        </p:nvGraphicFramePr>
        <p:xfrm>
          <a:off x="4644008" y="627534"/>
          <a:ext cx="2016225" cy="86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0062"/>
                <a:gridCol w="560062"/>
                <a:gridCol w="504056"/>
                <a:gridCol w="392045"/>
              </a:tblGrid>
              <a:tr h="28800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Выдано детям </a:t>
                      </a:r>
                      <a:r>
                        <a:rPr lang="ru-RU" sz="1100" b="1" u="none" strike="noStrike" baseline="0" dirty="0" smtClean="0">
                          <a:solidFill>
                            <a:srgbClr val="C00000"/>
                          </a:solidFill>
                          <a:effectLst/>
                        </a:rPr>
                        <a:t>до 14 лет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2019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2021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+/-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Объект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1618360"/>
              </p:ext>
            </p:extLst>
          </p:nvPr>
        </p:nvGraphicFramePr>
        <p:xfrm>
          <a:off x="179512" y="1995686"/>
          <a:ext cx="4320000" cy="115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</a:tblGrid>
              <a:tr h="288000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</a:rPr>
                        <a:t>Выдано документов из </a:t>
                      </a:r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фонда</a:t>
                      </a:r>
                      <a:r>
                        <a:rPr lang="ru-RU" sz="1400" b="1" u="none" strike="noStrike" dirty="0" smtClean="0">
                          <a:effectLst/>
                        </a:rPr>
                        <a:t> библиотеки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00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Детям до </a:t>
                      </a:r>
                      <a:r>
                        <a:rPr lang="ru-RU" sz="1100" b="1" u="none" strike="noStrike" dirty="0">
                          <a:effectLst/>
                        </a:rPr>
                        <a:t>14 лет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2019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dirty="0" smtClean="0">
                          <a:effectLst/>
                        </a:rPr>
                        <a:t>2020</a:t>
                      </a:r>
                      <a:endParaRPr lang="ru-RU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2021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+/-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2019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dirty="0" smtClean="0">
                          <a:effectLst/>
                        </a:rPr>
                        <a:t>2020</a:t>
                      </a:r>
                      <a:endParaRPr lang="ru-RU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2021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+/-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Объект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7806229"/>
              </p:ext>
            </p:extLst>
          </p:nvPr>
        </p:nvGraphicFramePr>
        <p:xfrm>
          <a:off x="4644008" y="1995686"/>
          <a:ext cx="4320000" cy="115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</a:tblGrid>
              <a:tr h="288000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</a:rPr>
                        <a:t>Выдано документов  вне стационара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00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Детям до </a:t>
                      </a:r>
                      <a:r>
                        <a:rPr lang="ru-RU" sz="1100" b="1" u="none" strike="noStrike" dirty="0">
                          <a:effectLst/>
                        </a:rPr>
                        <a:t>14 лет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2019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dirty="0" smtClean="0">
                          <a:effectLst/>
                        </a:rPr>
                        <a:t>2020</a:t>
                      </a:r>
                      <a:endParaRPr lang="ru-RU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2021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+/-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2019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dirty="0" smtClean="0">
                          <a:effectLst/>
                        </a:rPr>
                        <a:t>2020</a:t>
                      </a:r>
                      <a:endParaRPr lang="ru-RU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2021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+/-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Объект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4371898"/>
              </p:ext>
            </p:extLst>
          </p:nvPr>
        </p:nvGraphicFramePr>
        <p:xfrm>
          <a:off x="2411760" y="3435846"/>
          <a:ext cx="4320000" cy="115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</a:tblGrid>
              <a:tr h="288000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</a:rPr>
                        <a:t>Справки и консультации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00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Детям до </a:t>
                      </a:r>
                      <a:r>
                        <a:rPr lang="ru-RU" sz="1100" b="1" u="none" strike="noStrike" dirty="0">
                          <a:effectLst/>
                        </a:rPr>
                        <a:t>14 лет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2019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dirty="0" smtClean="0">
                          <a:effectLst/>
                        </a:rPr>
                        <a:t>2020</a:t>
                      </a:r>
                      <a:endParaRPr lang="ru-RU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2021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+/-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2019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dirty="0" smtClean="0">
                          <a:effectLst/>
                        </a:rPr>
                        <a:t>2020</a:t>
                      </a:r>
                      <a:endParaRPr lang="ru-RU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2021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+/-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2416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23528" y="195486"/>
            <a:ext cx="8496944" cy="378042"/>
          </a:xfrm>
        </p:spPr>
        <p:txBody>
          <a:bodyPr>
            <a:normAutofit fontScale="90000"/>
          </a:bodyPr>
          <a:lstStyle/>
          <a:p>
            <a:r>
              <a:rPr lang="ru-RU" sz="2400" b="1" dirty="0"/>
              <a:t>Библиотечно-информационное обслуживание ЦДБ/ДБ</a:t>
            </a: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79299261"/>
              </p:ext>
            </p:extLst>
          </p:nvPr>
        </p:nvGraphicFramePr>
        <p:xfrm>
          <a:off x="2195735" y="771646"/>
          <a:ext cx="2088232" cy="86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0064"/>
                <a:gridCol w="580064"/>
                <a:gridCol w="522058"/>
                <a:gridCol w="406046"/>
              </a:tblGrid>
              <a:tr h="28800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Мероприятий всего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2019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2021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+/-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Объект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748623"/>
              </p:ext>
            </p:extLst>
          </p:nvPr>
        </p:nvGraphicFramePr>
        <p:xfrm>
          <a:off x="4427983" y="771646"/>
          <a:ext cx="2016225" cy="86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0062"/>
                <a:gridCol w="560062"/>
                <a:gridCol w="504056"/>
                <a:gridCol w="392045"/>
              </a:tblGrid>
              <a:tr h="28800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Мероприятий детям </a:t>
                      </a:r>
                      <a:r>
                        <a:rPr lang="ru-RU" sz="1100" b="1" u="none" strike="noStrike" baseline="0" dirty="0" smtClean="0">
                          <a:solidFill>
                            <a:srgbClr val="C00000"/>
                          </a:solidFill>
                          <a:effectLst/>
                        </a:rPr>
                        <a:t>до 14 лет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2019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2021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+/-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Объект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7471870"/>
              </p:ext>
            </p:extLst>
          </p:nvPr>
        </p:nvGraphicFramePr>
        <p:xfrm>
          <a:off x="179512" y="1995686"/>
          <a:ext cx="4320000" cy="115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</a:tblGrid>
              <a:tr h="288000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</a:rPr>
                        <a:t>Число </a:t>
                      </a:r>
                      <a:r>
                        <a:rPr lang="ru-RU" sz="1400" b="1" u="none" strike="noStrike" baseline="0" dirty="0" smtClean="0">
                          <a:effectLst/>
                        </a:rPr>
                        <a:t>мероприятий в стационаре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00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Детям до </a:t>
                      </a:r>
                      <a:r>
                        <a:rPr lang="ru-RU" sz="1100" b="1" u="none" strike="noStrike" dirty="0">
                          <a:effectLst/>
                        </a:rPr>
                        <a:t>14 лет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2019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dirty="0" smtClean="0">
                          <a:effectLst/>
                        </a:rPr>
                        <a:t>2020</a:t>
                      </a:r>
                      <a:endParaRPr lang="ru-RU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2021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+/-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2019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dirty="0" smtClean="0">
                          <a:effectLst/>
                        </a:rPr>
                        <a:t>2020</a:t>
                      </a:r>
                      <a:endParaRPr lang="ru-RU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2021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+/-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Объект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2160487"/>
              </p:ext>
            </p:extLst>
          </p:nvPr>
        </p:nvGraphicFramePr>
        <p:xfrm>
          <a:off x="4644008" y="1995686"/>
          <a:ext cx="4320000" cy="115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</a:tblGrid>
              <a:tr h="288000">
                <a:tc gridSpan="8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dirty="0" smtClean="0">
                          <a:effectLst/>
                        </a:rPr>
                        <a:t>Число </a:t>
                      </a:r>
                      <a:r>
                        <a:rPr lang="ru-RU" sz="1400" b="1" u="none" strike="noStrike" baseline="0" dirty="0" smtClean="0">
                          <a:effectLst/>
                        </a:rPr>
                        <a:t>мероприятий </a:t>
                      </a:r>
                      <a:r>
                        <a:rPr lang="ru-RU" sz="1400" b="1" u="none" strike="noStrike" dirty="0" smtClean="0">
                          <a:effectLst/>
                        </a:rPr>
                        <a:t>вне стационара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00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Детям до </a:t>
                      </a:r>
                      <a:r>
                        <a:rPr lang="ru-RU" sz="1100" b="1" u="none" strike="noStrike" dirty="0">
                          <a:effectLst/>
                        </a:rPr>
                        <a:t>14 лет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2019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dirty="0" smtClean="0">
                          <a:effectLst/>
                        </a:rPr>
                        <a:t>2020</a:t>
                      </a:r>
                      <a:endParaRPr lang="ru-RU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2021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+/-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2019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dirty="0" smtClean="0">
                          <a:effectLst/>
                        </a:rPr>
                        <a:t>2020</a:t>
                      </a:r>
                      <a:endParaRPr lang="ru-RU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2021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+/-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Объект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3686978"/>
              </p:ext>
            </p:extLst>
          </p:nvPr>
        </p:nvGraphicFramePr>
        <p:xfrm>
          <a:off x="1259632" y="3507854"/>
          <a:ext cx="4320000" cy="115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</a:tblGrid>
              <a:tr h="288000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</a:rPr>
                        <a:t>Число </a:t>
                      </a:r>
                      <a:r>
                        <a:rPr lang="ru-RU" sz="1400" b="1" u="none" strike="noStrike" baseline="0" dirty="0" smtClean="0">
                          <a:effectLst/>
                        </a:rPr>
                        <a:t>мероприятий в удалённом режиме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00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Детям до </a:t>
                      </a:r>
                      <a:r>
                        <a:rPr lang="ru-RU" sz="1100" b="1" u="none" strike="noStrike" dirty="0">
                          <a:effectLst/>
                        </a:rPr>
                        <a:t>14 лет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2019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dirty="0" smtClean="0">
                          <a:effectLst/>
                        </a:rPr>
                        <a:t>2020</a:t>
                      </a:r>
                      <a:endParaRPr lang="ru-RU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2021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+/-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2019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dirty="0" smtClean="0">
                          <a:effectLst/>
                        </a:rPr>
                        <a:t>2020</a:t>
                      </a:r>
                      <a:endParaRPr lang="ru-RU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2021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+/-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421323"/>
              </p:ext>
            </p:extLst>
          </p:nvPr>
        </p:nvGraphicFramePr>
        <p:xfrm>
          <a:off x="6300192" y="3651869"/>
          <a:ext cx="1584176" cy="9359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088"/>
                <a:gridCol w="792088"/>
              </a:tblGrid>
              <a:tr h="31199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Читаемость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19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Общая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Детская</a:t>
                      </a:r>
                      <a:endParaRPr lang="ru-RU" sz="11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995"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7040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23528" y="195486"/>
            <a:ext cx="8496944" cy="378042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Формирование библиотечного фонда ЦДБ/ДБ</a:t>
            </a:r>
            <a:endParaRPr lang="ru-RU" sz="2400" b="1" dirty="0"/>
          </a:p>
        </p:txBody>
      </p:sp>
      <p:graphicFrame>
        <p:nvGraphicFramePr>
          <p:cNvPr id="13" name="Объект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6075128"/>
              </p:ext>
            </p:extLst>
          </p:nvPr>
        </p:nvGraphicFramePr>
        <p:xfrm>
          <a:off x="251520" y="627534"/>
          <a:ext cx="8640480" cy="10251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024"/>
                <a:gridCol w="432024"/>
                <a:gridCol w="432024"/>
                <a:gridCol w="432024"/>
                <a:gridCol w="432024"/>
                <a:gridCol w="432024"/>
                <a:gridCol w="432024"/>
                <a:gridCol w="432024"/>
                <a:gridCol w="432024"/>
                <a:gridCol w="432024"/>
                <a:gridCol w="432024"/>
                <a:gridCol w="432024"/>
                <a:gridCol w="432024"/>
                <a:gridCol w="432024"/>
                <a:gridCol w="432024"/>
                <a:gridCol w="432024"/>
                <a:gridCol w="432024"/>
                <a:gridCol w="432024"/>
                <a:gridCol w="432024"/>
                <a:gridCol w="432024"/>
              </a:tblGrid>
              <a:tr h="28800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Поступило документов всего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Поступило документов всего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для детей до 14 лет</a:t>
                      </a: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 том числе печатных изданий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Книги, экз.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Книги, назв.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2019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dirty="0" smtClean="0">
                          <a:effectLst/>
                        </a:rPr>
                        <a:t>2020</a:t>
                      </a:r>
                      <a:endParaRPr lang="ru-RU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2021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+/-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2019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dirty="0" smtClean="0">
                          <a:effectLst/>
                        </a:rPr>
                        <a:t>2020</a:t>
                      </a:r>
                      <a:endParaRPr lang="ru-RU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2021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+/-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2019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dirty="0" smtClean="0">
                          <a:effectLst/>
                        </a:rPr>
                        <a:t>2020</a:t>
                      </a:r>
                      <a:endParaRPr lang="ru-RU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2021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+/-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2019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dirty="0" smtClean="0">
                          <a:effectLst/>
                        </a:rPr>
                        <a:t>2020</a:t>
                      </a:r>
                      <a:endParaRPr lang="ru-RU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2021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+/-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2019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dirty="0" smtClean="0">
                          <a:effectLst/>
                        </a:rPr>
                        <a:t>2020</a:t>
                      </a:r>
                      <a:endParaRPr lang="ru-RU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2021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+/-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Объект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0462071"/>
              </p:ext>
            </p:extLst>
          </p:nvPr>
        </p:nvGraphicFramePr>
        <p:xfrm>
          <a:off x="1547664" y="1779662"/>
          <a:ext cx="5184288" cy="9184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4018"/>
                <a:gridCol w="324018"/>
                <a:gridCol w="324018"/>
                <a:gridCol w="324018"/>
                <a:gridCol w="324018"/>
                <a:gridCol w="324018"/>
                <a:gridCol w="324018"/>
                <a:gridCol w="324018"/>
                <a:gridCol w="324018"/>
                <a:gridCol w="324018"/>
                <a:gridCol w="324018"/>
                <a:gridCol w="324018"/>
                <a:gridCol w="324018"/>
                <a:gridCol w="324018"/>
                <a:gridCol w="324018"/>
                <a:gridCol w="324018"/>
              </a:tblGrid>
              <a:tr h="28800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Периодика,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назв.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rgbClr val="000000"/>
                          </a:solidFill>
                          <a:effectLst/>
                        </a:rPr>
                        <a:t>Электронных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 спец. форматах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Впервые поступившие, назв.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2019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dirty="0" smtClean="0">
                          <a:effectLst/>
                        </a:rPr>
                        <a:t>2020</a:t>
                      </a:r>
                      <a:endParaRPr lang="ru-RU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2021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+/-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2019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dirty="0" smtClean="0">
                          <a:effectLst/>
                        </a:rPr>
                        <a:t>2020</a:t>
                      </a:r>
                      <a:endParaRPr lang="ru-RU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2021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+/-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2019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dirty="0" smtClean="0">
                          <a:effectLst/>
                        </a:rPr>
                        <a:t>2020</a:t>
                      </a:r>
                      <a:endParaRPr lang="ru-RU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2021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+/-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2019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dirty="0" smtClean="0">
                          <a:effectLst/>
                        </a:rPr>
                        <a:t>2020</a:t>
                      </a:r>
                      <a:endParaRPr lang="ru-RU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2021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+/-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Объект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3562592"/>
              </p:ext>
            </p:extLst>
          </p:nvPr>
        </p:nvGraphicFramePr>
        <p:xfrm>
          <a:off x="251520" y="2859782"/>
          <a:ext cx="8640480" cy="10251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024"/>
                <a:gridCol w="432024"/>
                <a:gridCol w="432024"/>
                <a:gridCol w="432024"/>
                <a:gridCol w="432024"/>
                <a:gridCol w="432024"/>
                <a:gridCol w="432024"/>
                <a:gridCol w="432024"/>
                <a:gridCol w="432024"/>
                <a:gridCol w="432024"/>
                <a:gridCol w="432024"/>
                <a:gridCol w="432024"/>
                <a:gridCol w="432024"/>
                <a:gridCol w="432024"/>
                <a:gridCol w="432024"/>
                <a:gridCol w="432024"/>
                <a:gridCol w="432024"/>
                <a:gridCol w="432024"/>
                <a:gridCol w="432024"/>
                <a:gridCol w="432024"/>
              </a:tblGrid>
              <a:tr h="28800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Выбыло документов всего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Выбыло документов всего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для детей до 14 лет</a:t>
                      </a: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 том числе печатных изданий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Книги, экз.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Книги, назв.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2019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dirty="0" smtClean="0">
                          <a:effectLst/>
                        </a:rPr>
                        <a:t>2020</a:t>
                      </a:r>
                      <a:endParaRPr lang="ru-RU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2021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+/-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2019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dirty="0" smtClean="0">
                          <a:effectLst/>
                        </a:rPr>
                        <a:t>2020</a:t>
                      </a:r>
                      <a:endParaRPr lang="ru-RU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2021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+/-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2019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dirty="0" smtClean="0">
                          <a:effectLst/>
                        </a:rPr>
                        <a:t>2020</a:t>
                      </a:r>
                      <a:endParaRPr lang="ru-RU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2021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+/-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2019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dirty="0" smtClean="0">
                          <a:effectLst/>
                        </a:rPr>
                        <a:t>2020</a:t>
                      </a:r>
                      <a:endParaRPr lang="ru-RU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2021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+/-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2019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dirty="0" smtClean="0">
                          <a:effectLst/>
                        </a:rPr>
                        <a:t>2020</a:t>
                      </a:r>
                      <a:endParaRPr lang="ru-RU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2021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+/-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Объект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577809"/>
              </p:ext>
            </p:extLst>
          </p:nvPr>
        </p:nvGraphicFramePr>
        <p:xfrm>
          <a:off x="1619672" y="4029590"/>
          <a:ext cx="5184288" cy="9184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4018"/>
                <a:gridCol w="324018"/>
                <a:gridCol w="324018"/>
                <a:gridCol w="324018"/>
                <a:gridCol w="324018"/>
                <a:gridCol w="324018"/>
                <a:gridCol w="324018"/>
                <a:gridCol w="324018"/>
                <a:gridCol w="324018"/>
                <a:gridCol w="324018"/>
                <a:gridCol w="324018"/>
                <a:gridCol w="324018"/>
                <a:gridCol w="324018"/>
                <a:gridCol w="324018"/>
                <a:gridCol w="324018"/>
                <a:gridCol w="324018"/>
              </a:tblGrid>
              <a:tr h="28800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Периодика,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назв.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rgbClr val="000000"/>
                          </a:solidFill>
                          <a:effectLst/>
                        </a:rPr>
                        <a:t>Электронных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 спец. форматах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Впервые поступившие, назв.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2019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dirty="0" smtClean="0">
                          <a:effectLst/>
                        </a:rPr>
                        <a:t>2020</a:t>
                      </a:r>
                      <a:endParaRPr lang="ru-RU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2021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+/-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2019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dirty="0" smtClean="0">
                          <a:effectLst/>
                        </a:rPr>
                        <a:t>2020</a:t>
                      </a:r>
                      <a:endParaRPr lang="ru-RU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2021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+/-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2019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dirty="0" smtClean="0">
                          <a:effectLst/>
                        </a:rPr>
                        <a:t>2020</a:t>
                      </a:r>
                      <a:endParaRPr lang="ru-RU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2021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+/-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2019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dirty="0" smtClean="0">
                          <a:effectLst/>
                        </a:rPr>
                        <a:t>2020</a:t>
                      </a:r>
                      <a:endParaRPr lang="ru-RU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2021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+/-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5712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23528" y="195486"/>
            <a:ext cx="8496944" cy="378042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Формирование библиотечного фонда ЦДБ/ДБ</a:t>
            </a:r>
            <a:endParaRPr lang="ru-RU" sz="2400" b="1" dirty="0"/>
          </a:p>
        </p:txBody>
      </p:sp>
      <p:graphicFrame>
        <p:nvGraphicFramePr>
          <p:cNvPr id="13" name="Объект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5924533"/>
              </p:ext>
            </p:extLst>
          </p:nvPr>
        </p:nvGraphicFramePr>
        <p:xfrm>
          <a:off x="251520" y="987574"/>
          <a:ext cx="8640480" cy="86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024"/>
                <a:gridCol w="432024"/>
                <a:gridCol w="432024"/>
                <a:gridCol w="432024"/>
                <a:gridCol w="432024"/>
                <a:gridCol w="432024"/>
                <a:gridCol w="432024"/>
                <a:gridCol w="432024"/>
                <a:gridCol w="432024"/>
                <a:gridCol w="432024"/>
                <a:gridCol w="432024"/>
                <a:gridCol w="432024"/>
                <a:gridCol w="432024"/>
                <a:gridCol w="432024"/>
                <a:gridCol w="432024"/>
                <a:gridCol w="432024"/>
                <a:gridCol w="432024"/>
                <a:gridCol w="432024"/>
                <a:gridCol w="432024"/>
                <a:gridCol w="432024"/>
              </a:tblGrid>
              <a:tr h="28800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Объём фонда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Печатные издания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Книги, экз.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Книги, назв.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Периодика,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назв.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2019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dirty="0" smtClean="0">
                          <a:effectLst/>
                        </a:rPr>
                        <a:t>2020</a:t>
                      </a:r>
                      <a:endParaRPr lang="ru-RU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2021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+/-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2019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dirty="0" smtClean="0">
                          <a:effectLst/>
                        </a:rPr>
                        <a:t>2020</a:t>
                      </a:r>
                      <a:endParaRPr lang="ru-RU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2021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+/-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2019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dirty="0" smtClean="0">
                          <a:effectLst/>
                        </a:rPr>
                        <a:t>2020</a:t>
                      </a:r>
                      <a:endParaRPr lang="ru-RU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2021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+/-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2019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dirty="0" smtClean="0">
                          <a:effectLst/>
                        </a:rPr>
                        <a:t>2020</a:t>
                      </a:r>
                      <a:endParaRPr lang="ru-RU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2021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+/-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2019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dirty="0" smtClean="0">
                          <a:effectLst/>
                        </a:rPr>
                        <a:t>2020</a:t>
                      </a:r>
                      <a:endParaRPr lang="ru-RU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2021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+/-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Объект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2028106"/>
              </p:ext>
            </p:extLst>
          </p:nvPr>
        </p:nvGraphicFramePr>
        <p:xfrm>
          <a:off x="2051720" y="2139702"/>
          <a:ext cx="4752264" cy="86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024"/>
                <a:gridCol w="432024"/>
                <a:gridCol w="432024"/>
                <a:gridCol w="432024"/>
                <a:gridCol w="432024"/>
                <a:gridCol w="432024"/>
                <a:gridCol w="432024"/>
                <a:gridCol w="432024"/>
                <a:gridCol w="432024"/>
                <a:gridCol w="432024"/>
                <a:gridCol w="432024"/>
              </a:tblGrid>
              <a:tr h="28800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rgbClr val="000000"/>
                          </a:solidFill>
                          <a:effectLst/>
                        </a:rPr>
                        <a:t>Электронные</a:t>
                      </a:r>
                      <a:r>
                        <a:rPr lang="ru-RU" sz="1100" b="1" u="none" strike="noStrike" baseline="0" dirty="0" smtClean="0">
                          <a:solidFill>
                            <a:srgbClr val="000000"/>
                          </a:solidFill>
                          <a:effectLst/>
                        </a:rPr>
                        <a:t> документы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 спец. форматах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Спец. карт. каталоги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2019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dirty="0" smtClean="0">
                          <a:effectLst/>
                        </a:rPr>
                        <a:t>2020</a:t>
                      </a:r>
                      <a:endParaRPr lang="ru-RU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2021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+/-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2019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dirty="0" smtClean="0">
                          <a:effectLst/>
                        </a:rPr>
                        <a:t>2020</a:t>
                      </a:r>
                      <a:endParaRPr lang="ru-RU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2021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+/-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2019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dirty="0" smtClean="0">
                          <a:effectLst/>
                        </a:rPr>
                        <a:t>2020</a:t>
                      </a:r>
                      <a:endParaRPr lang="ru-RU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2021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0103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9492"/>
            <a:ext cx="8229600" cy="583574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/>
              <a:t> Библиотеки для взрослых. </a:t>
            </a:r>
            <a:br>
              <a:rPr lang="ru-RU" sz="1800" b="1" dirty="0" smtClean="0"/>
            </a:br>
            <a:r>
              <a:rPr lang="ru-RU" sz="1800" b="1" dirty="0" smtClean="0"/>
              <a:t>Число </a:t>
            </a:r>
            <a:r>
              <a:rPr lang="ru-RU" sz="1800" b="1" dirty="0"/>
              <a:t>зарегистрированных </a:t>
            </a:r>
            <a:r>
              <a:rPr lang="ru-RU" sz="1800" b="1" dirty="0" smtClean="0"/>
              <a:t>пользователей и посещений </a:t>
            </a:r>
            <a:r>
              <a:rPr lang="ru-RU" sz="1800" b="1" dirty="0"/>
              <a:t>пользователей до 14 лет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7983033"/>
              </p:ext>
            </p:extLst>
          </p:nvPr>
        </p:nvGraphicFramePr>
        <p:xfrm>
          <a:off x="457200" y="1200150"/>
          <a:ext cx="8009302" cy="9166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3682"/>
                <a:gridCol w="663682"/>
                <a:gridCol w="663682"/>
                <a:gridCol w="663682"/>
                <a:gridCol w="663682"/>
                <a:gridCol w="678165"/>
                <a:gridCol w="694317"/>
                <a:gridCol w="663682"/>
                <a:gridCol w="663682"/>
                <a:gridCol w="663682"/>
                <a:gridCol w="663682"/>
                <a:gridCol w="663682"/>
              </a:tblGrid>
              <a:tr h="656613">
                <a:tc gridSpan="3"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Всего </a:t>
                      </a:r>
                      <a:r>
                        <a:rPr lang="ru-RU" sz="11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пользователей</a:t>
                      </a:r>
                    </a:p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до 14 лет</a:t>
                      </a:r>
                    </a:p>
                  </a:txBody>
                  <a:tcPr marL="5235" marR="5235" marT="39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стационарном</a:t>
                      </a:r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режиме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35" marR="5235" marT="39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Вне стационара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35" marR="5235" marT="39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Удалённых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пользователей</a:t>
                      </a:r>
                    </a:p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(зарегистрированных)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35" marR="5235" marT="39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0001"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35" marR="5235" marT="39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35" marR="5235" marT="39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+/-</a:t>
                      </a:r>
                    </a:p>
                  </a:txBody>
                  <a:tcPr marL="5235" marR="5235" marT="39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35" marR="5235" marT="39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35" marR="5235" marT="39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+/-</a:t>
                      </a:r>
                    </a:p>
                  </a:txBody>
                  <a:tcPr marL="5235" marR="5235" marT="39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20212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35" marR="5235" marT="39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35" marR="5235" marT="39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+/-</a:t>
                      </a:r>
                    </a:p>
                  </a:txBody>
                  <a:tcPr marL="5235" marR="5235" marT="39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35" marR="5235" marT="39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35" marR="5235" marT="39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+/-</a:t>
                      </a:r>
                    </a:p>
                  </a:txBody>
                  <a:tcPr marL="5235" marR="5235" marT="39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Объект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0940269"/>
              </p:ext>
            </p:extLst>
          </p:nvPr>
        </p:nvGraphicFramePr>
        <p:xfrm>
          <a:off x="4860032" y="3795886"/>
          <a:ext cx="1584176" cy="8640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4176"/>
              </a:tblGrid>
              <a:tr h="43204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Посещаемость </a:t>
                      </a:r>
                    </a:p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детей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до 14 лет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092331"/>
              </p:ext>
            </p:extLst>
          </p:nvPr>
        </p:nvGraphicFramePr>
        <p:xfrm>
          <a:off x="216056" y="2427734"/>
          <a:ext cx="4212000" cy="10216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8000"/>
                <a:gridCol w="468000"/>
                <a:gridCol w="468000"/>
                <a:gridCol w="468000"/>
                <a:gridCol w="468000"/>
                <a:gridCol w="468000"/>
                <a:gridCol w="468000"/>
                <a:gridCol w="468000"/>
                <a:gridCol w="468000"/>
              </a:tblGrid>
              <a:tr h="485321">
                <a:tc gridSpan="9">
                  <a:txBody>
                    <a:bodyPr/>
                    <a:lstStyle/>
                    <a:p>
                      <a:pPr marL="0" marR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  <a:defRPr/>
                      </a:pPr>
                      <a:endParaRPr lang="ru-RU" sz="11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Число посещений библиотеки в стационарных условиях</a:t>
                      </a:r>
                    </a:p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014" marR="7014" marT="52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5301">
                <a:tc gridSpan="3"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Всего детьми до 14 лет</a:t>
                      </a:r>
                    </a:p>
                  </a:txBody>
                  <a:tcPr marL="7014" marR="7014" marT="52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Для получения услуг</a:t>
                      </a:r>
                    </a:p>
                  </a:txBody>
                  <a:tcPr marL="7014" marR="7014" marT="52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Посещения </a:t>
                      </a: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массовых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мероприятий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014" marR="7014" marT="52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5281"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014" marR="7014" marT="52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014" marR="7014" marT="52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+/-</a:t>
                      </a:r>
                    </a:p>
                  </a:txBody>
                  <a:tcPr marL="7014" marR="7014" marT="52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014" marR="7014" marT="52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014" marR="7014" marT="52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+/-</a:t>
                      </a:r>
                    </a:p>
                  </a:txBody>
                  <a:tcPr marL="7014" marR="7014" marT="52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014" marR="7014" marT="52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014" marR="7014" marT="52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+/-</a:t>
                      </a:r>
                    </a:p>
                  </a:txBody>
                  <a:tcPr marL="7014" marR="7014" marT="52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9182418"/>
              </p:ext>
            </p:extLst>
          </p:nvPr>
        </p:nvGraphicFramePr>
        <p:xfrm>
          <a:off x="4644008" y="2499742"/>
          <a:ext cx="4212000" cy="9460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8000"/>
                <a:gridCol w="468000"/>
                <a:gridCol w="468000"/>
                <a:gridCol w="468000"/>
                <a:gridCol w="468000"/>
                <a:gridCol w="468000"/>
                <a:gridCol w="468000"/>
                <a:gridCol w="468000"/>
                <a:gridCol w="468000"/>
              </a:tblGrid>
              <a:tr h="360000">
                <a:tc gridSpan="9"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Число посещений вне стационара</a:t>
                      </a: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602">
                <a:tc gridSpan="3">
                  <a:txBody>
                    <a:bodyPr/>
                    <a:lstStyle/>
                    <a:p>
                      <a:pPr marL="0" marR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Всего</a:t>
                      </a:r>
                    </a:p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Для получения услуг</a:t>
                      </a: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Посещения </a:t>
                      </a: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массовых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мероприятий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014" marR="7014" marT="52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602"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2020 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+/-</a:t>
                      </a: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+/-</a:t>
                      </a: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014" marR="7014" marT="52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014" marR="7014" marT="52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49263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+/-</a:t>
                      </a:r>
                    </a:p>
                  </a:txBody>
                  <a:tcPr marL="7014" marR="7014" marT="52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Объект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5631641"/>
              </p:ext>
            </p:extLst>
          </p:nvPr>
        </p:nvGraphicFramePr>
        <p:xfrm>
          <a:off x="1619672" y="3651870"/>
          <a:ext cx="2588921" cy="10764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7462"/>
                <a:gridCol w="867462"/>
                <a:gridCol w="853997"/>
              </a:tblGrid>
              <a:tr h="274101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Число обращений</a:t>
                      </a:r>
                      <a:r>
                        <a:rPr lang="ru-RU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удалённых пользователей 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7006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dirty="0" smtClean="0">
                          <a:effectLst/>
                        </a:rPr>
                        <a:t>2020</a:t>
                      </a:r>
                      <a:endParaRPr lang="ru-RU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2021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+/-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006"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7738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8846</TotalTime>
  <Words>1312</Words>
  <Application>Microsoft Office PowerPoint</Application>
  <PresentationFormat>Экран (16:9)</PresentationFormat>
  <Paragraphs>668</Paragraphs>
  <Slides>15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Тема Office</vt:lpstr>
      <vt:lpstr>1_Тема Office</vt:lpstr>
      <vt:lpstr>Форма  цифрового отчёта по библиотечной работе с детьми за 2021 год  </vt:lpstr>
      <vt:lpstr>Число зарегистрированных пользователей ЦДБ/ДБ</vt:lpstr>
      <vt:lpstr>Число посещений ЦДБ/ДБ</vt:lpstr>
      <vt:lpstr>Число посещений ЦДБ/ДБ</vt:lpstr>
      <vt:lpstr>Библиотечно-информационное обслуживание ЦДБ/ДБ</vt:lpstr>
      <vt:lpstr>Библиотечно-информационное обслуживание ЦДБ/ДБ</vt:lpstr>
      <vt:lpstr>Формирование библиотечного фонда ЦДБ/ДБ</vt:lpstr>
      <vt:lpstr>Формирование библиотечного фонда ЦДБ/ДБ</vt:lpstr>
      <vt:lpstr> Библиотеки для взрослых.  Число зарегистрированных пользователей и посещений пользователей до 14 лет</vt:lpstr>
      <vt:lpstr>Библиотеки для взрослых.  Библиотечно-информационное обслуживание детей до 14 лет</vt:lpstr>
      <vt:lpstr>Сельские филиалы. Число зарегистрированных пользователей и количество посещений детей до 14 лет </vt:lpstr>
      <vt:lpstr>Сельские  филиалы.  Библиотечно-информационное обслуживание детей до 14 лет</vt:lpstr>
      <vt:lpstr>ЦБС. Число зарегистрированных пользователей до 14 лет</vt:lpstr>
      <vt:lpstr>ЦБС. Число посещений пользователей до 14 лет.</vt:lpstr>
      <vt:lpstr>ЦБС.  Библиотечно-информационное обслуживание детей до 14 лет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Celeron</dc:creator>
  <cp:lastModifiedBy>Katya</cp:lastModifiedBy>
  <cp:revision>1042</cp:revision>
  <cp:lastPrinted>2021-12-13T09:13:01Z</cp:lastPrinted>
  <dcterms:modified xsi:type="dcterms:W3CDTF">2021-12-14T14:55:29Z</dcterms:modified>
</cp:coreProperties>
</file>