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8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4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9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5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4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8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7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9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9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8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5519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3313981" y="1962507"/>
            <a:ext cx="5575500" cy="22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b="1"/>
              <a:t>Мое православное имя</a:t>
            </a:r>
            <a:endParaRPr/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1"/>
          </p:nvPr>
        </p:nvSpPr>
        <p:spPr>
          <a:xfrm>
            <a:off x="3422910" y="4665708"/>
            <a:ext cx="53577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ru-RU" dirty="0"/>
              <a:t>Подготовила: Антышева Софья, </a:t>
            </a:r>
            <a:r>
              <a:rPr lang="ru-RU" dirty="0" smtClean="0"/>
              <a:t>воспитанница </a:t>
            </a:r>
            <a:r>
              <a:rPr lang="ru-RU" dirty="0"/>
              <a:t>Воскресной школы при Храме Петра и Павла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620"/>
              <a:buNone/>
            </a:pPr>
            <a:r>
              <a:rPr lang="ru-RU" dirty="0"/>
              <a:t>Руководители: Макаренкова Т.Ю., Черная В.Н.</a:t>
            </a:r>
            <a:endParaRPr dirty="0"/>
          </a:p>
        </p:txBody>
      </p:sp>
      <p:sp>
        <p:nvSpPr>
          <p:cNvPr id="62" name="Google Shape;62;p1"/>
          <p:cNvSpPr txBox="1"/>
          <p:nvPr/>
        </p:nvSpPr>
        <p:spPr>
          <a:xfrm>
            <a:off x="4730151" y="5989608"/>
            <a:ext cx="2743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Смоленск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2021 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9" y="1290116"/>
            <a:ext cx="4748541" cy="4270997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Но девочки с невообразимой стойкостью переносили все мучения, не переставая славить Бога. </a:t>
            </a:r>
            <a:endParaRPr lang="ru-RU" dirty="0"/>
          </a:p>
        </p:txBody>
      </p:sp>
      <p:pic>
        <p:nvPicPr>
          <p:cNvPr id="2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D2EA65-DE64-4C59-8E3B-D051DBCE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740" y="1147793"/>
            <a:ext cx="6165011" cy="457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7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9" y="1290116"/>
            <a:ext cx="4748541" cy="4270997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А мать их, Софию, подвергли </a:t>
            </a:r>
            <a:r>
              <a:rPr lang="ru-RU" sz="2600" dirty="0" smtClean="0">
                <a:ea typeface="+mn-lt"/>
                <a:cs typeface="+mn-lt"/>
              </a:rPr>
              <a:t> </a:t>
            </a:r>
            <a:r>
              <a:rPr lang="ru-RU" sz="2600" dirty="0">
                <a:ea typeface="+mn-lt"/>
                <a:cs typeface="+mn-lt"/>
              </a:rPr>
              <a:t>самой страшной пытке на свете. Ее заставили смотреть, как мучают ее детей. </a:t>
            </a:r>
            <a:endParaRPr lang="ru-RU" dirty="0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C0A57DD-5027-482C-B1B5-D103A436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325" y="1057552"/>
            <a:ext cx="6409426" cy="47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4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9" y="1290116"/>
            <a:ext cx="4748541" cy="4270997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ru-RU" sz="2600" dirty="0" smtClean="0">
                <a:ea typeface="+mn-lt"/>
                <a:cs typeface="+mn-lt"/>
              </a:rPr>
              <a:t>Но, </a:t>
            </a:r>
            <a:r>
              <a:rPr lang="ru-RU" sz="2600" dirty="0">
                <a:ea typeface="+mn-lt"/>
                <a:cs typeface="+mn-lt"/>
              </a:rPr>
              <a:t>проявив необыкновенное мужество, </a:t>
            </a:r>
            <a:r>
              <a:rPr lang="ru-RU" sz="2600" dirty="0" smtClean="0">
                <a:ea typeface="+mn-lt"/>
                <a:cs typeface="+mn-lt"/>
              </a:rPr>
              <a:t>святая </a:t>
            </a:r>
            <a:r>
              <a:rPr lang="ru-RU" sz="2600" dirty="0">
                <a:ea typeface="+mn-lt"/>
                <a:cs typeface="+mn-lt"/>
              </a:rPr>
              <a:t>София убеждала дочерей своих выдержать все страдания. </a:t>
            </a:r>
            <a:endParaRPr lang="ru-RU" dirty="0">
              <a:ea typeface="+mn-lt"/>
              <a:cs typeface="+mn-lt"/>
            </a:endParaRPr>
          </a:p>
        </p:txBody>
      </p:sp>
      <p:pic>
        <p:nvPicPr>
          <p:cNvPr id="2" name="Рисунок 4" descr="Изображение выглядит как текст, человек, внешний, юб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B823AF5-FD87-41C9-B1E0-CCD5BDEC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438" y="1002309"/>
            <a:ext cx="6553200" cy="48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4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9" y="1290116"/>
            <a:ext cx="4748541" cy="4270997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Вера, Надежда и Любовь с радостью встретили свою мученическую кончину. </a:t>
            </a:r>
            <a:endParaRPr lang="ru-RU" dirty="0">
              <a:ea typeface="+mn-lt"/>
              <a:cs typeface="+mn-lt"/>
            </a:endParaRPr>
          </a:p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А жестокосердный Адриан решил продлить душевные страдания Софии – он не казнил ее, а обрек  на жизнь без дочерей. </a:t>
            </a:r>
            <a:endParaRPr lang="ru-RU">
              <a:ea typeface="+mn-lt"/>
              <a:cs typeface="+mn-lt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0B561D5-8D66-4A01-A029-DD3FCF52E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419" y="951392"/>
            <a:ext cx="6596332" cy="49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599" y="1290116"/>
            <a:ext cx="4748541" cy="4270997"/>
          </a:xfrm>
        </p:spPr>
        <p:txBody>
          <a:bodyPr>
            <a:normAutofit lnSpcReduction="10000"/>
          </a:bodyPr>
          <a:lstStyle/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Страдалица погребла тела детей и три дня не отходила от могилы, пока Господь не забрал ее многострадальную душу к себе в небесные обители. Там и воссоединилась Мученица  со своими возлюбленными дочерями. </a:t>
            </a:r>
            <a:endParaRPr lang="ru-RU"/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xmlns="" id="{45E0504E-BA53-4EAD-B90C-BBC6B2A9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1071998"/>
            <a:ext cx="6366294" cy="47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4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E1FBC2-743E-47CD-9ADE-2CD21F09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ea typeface="+mj-lt"/>
                <a:cs typeface="+mj-lt"/>
              </a:rPr>
              <a:t> </a:t>
            </a:r>
            <a:r>
              <a:rPr lang="ru-RU" sz="2800" b="1" dirty="0">
                <a:ea typeface="+mj-lt"/>
                <a:cs typeface="+mj-lt"/>
              </a:rPr>
              <a:t>30 сентября</a:t>
            </a:r>
            <a:r>
              <a:rPr lang="ru-RU" sz="2800" dirty="0">
                <a:ea typeface="+mj-lt"/>
                <a:cs typeface="+mj-lt"/>
              </a:rPr>
              <a:t> –  день памяти </a:t>
            </a:r>
            <a:r>
              <a:rPr lang="ru-RU" sz="2800" dirty="0" smtClean="0">
                <a:ea typeface="+mj-lt"/>
                <a:cs typeface="+mj-lt"/>
              </a:rPr>
              <a:t>святых </a:t>
            </a:r>
            <a:r>
              <a:rPr lang="ru-RU" sz="2800" dirty="0">
                <a:ea typeface="+mj-lt"/>
                <a:cs typeface="+mj-lt"/>
              </a:rPr>
              <a:t>мучениц Веры, Надежды и Любови и матери их </a:t>
            </a:r>
            <a:r>
              <a:rPr lang="ru-RU" sz="2800" dirty="0" smtClean="0">
                <a:ea typeface="+mj-lt"/>
                <a:cs typeface="+mj-lt"/>
              </a:rPr>
              <a:t>святой </a:t>
            </a:r>
            <a:r>
              <a:rPr lang="ru-RU" sz="2800" dirty="0">
                <a:ea typeface="+mj-lt"/>
                <a:cs typeface="+mj-lt"/>
              </a:rPr>
              <a:t>Софии.</a:t>
            </a:r>
            <a:endParaRPr lang="ru-RU" sz="2800" dirty="0">
              <a:cs typeface="Arial" panose="020B060402020202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8CBE3-4628-45F0-B94D-FD7D0A27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52" y="2052116"/>
            <a:ext cx="10427596" cy="4802960"/>
          </a:xfrm>
        </p:spPr>
        <p:txBody>
          <a:bodyPr>
            <a:normAutofit/>
          </a:bodyPr>
          <a:lstStyle/>
          <a:p>
            <a:pPr marL="6350" indent="0" algn="ctr">
              <a:buNone/>
            </a:pPr>
            <a:r>
              <a:rPr lang="ru-RU" dirty="0">
                <a:ea typeface="+mn-lt"/>
                <a:cs typeface="+mn-lt"/>
              </a:rPr>
              <a:t>О, </a:t>
            </a:r>
            <a:r>
              <a:rPr lang="ru-RU" dirty="0" smtClean="0">
                <a:ea typeface="+mn-lt"/>
                <a:cs typeface="+mn-lt"/>
              </a:rPr>
              <a:t>святая </a:t>
            </a:r>
            <a:r>
              <a:rPr lang="ru-RU" dirty="0">
                <a:ea typeface="+mn-lt"/>
                <a:cs typeface="+mn-lt"/>
              </a:rPr>
              <a:t>и праведная София! Какая женщина спаслась чрез чадородие так, как ты, родившая таких детей, кои </a:t>
            </a:r>
            <a:r>
              <a:rPr lang="ru-RU" dirty="0" err="1">
                <a:ea typeface="+mn-lt"/>
                <a:cs typeface="+mn-lt"/>
              </a:rPr>
              <a:t>уневестились</a:t>
            </a:r>
            <a:r>
              <a:rPr lang="ru-RU" dirty="0">
                <a:ea typeface="+mn-lt"/>
                <a:cs typeface="+mn-lt"/>
              </a:rPr>
              <a:t> Спасителю и, пострадав за Него, ныне с Ним царствуют и прославляются? Поистине ты мать, достойная удивления и доброй памяти; так как, смотря на страшные, тяжкие муки и смерть возлюбленных своих чад, ты не только не скорбела, как свойственно матери, но, утешаемая благодатью </a:t>
            </a:r>
            <a:r>
              <a:rPr lang="ru-RU" dirty="0" err="1">
                <a:ea typeface="+mn-lt"/>
                <a:cs typeface="+mn-lt"/>
              </a:rPr>
              <a:t>Божиею</a:t>
            </a:r>
            <a:r>
              <a:rPr lang="ru-RU" dirty="0">
                <a:ea typeface="+mn-lt"/>
                <a:cs typeface="+mn-lt"/>
              </a:rPr>
              <a:t>, больше радовалась, сама научила и умоляла дочерей не жалеть временной жизни и без пощады пролить кровь свою за Христа Господа. </a:t>
            </a:r>
            <a:endParaRPr lang="ru-RU" dirty="0">
              <a:cs typeface="Arial" panose="020B0604020202020204"/>
            </a:endParaRPr>
          </a:p>
          <a:p>
            <a:pPr marL="6350" indent="0" algn="ctr">
              <a:buNone/>
            </a:pPr>
            <a:r>
              <a:rPr lang="ru-RU" dirty="0">
                <a:ea typeface="+mn-lt"/>
                <a:cs typeface="+mn-lt"/>
              </a:rPr>
              <a:t>Наслаждаясь ныне зрением пресветлого Его лика вместе со святыми твоими дочерями, пошли и нам премудрость, чтобы мы, сохранив добродетели веры, надежды и любви, сподобились предстать Пресвятой, Несозданной и Животворящей Троице и славить Ее во веки веков. Аминь. </a:t>
            </a:r>
            <a:endParaRPr lang="ru-RU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5937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D6AF9952-9167-4826-9EF3-1E3A74F7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45" y="-4935"/>
            <a:ext cx="8896709" cy="68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9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183" y="1290116"/>
            <a:ext cx="4748541" cy="4270997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В царствование императора Адриана в 117–138г.г. жила в Риме  христианка София, что в переводе с древнегреческого значит </a:t>
            </a:r>
            <a:r>
              <a:rPr lang="ru-RU" sz="2600" i="1" dirty="0">
                <a:ea typeface="+mn-lt"/>
                <a:cs typeface="+mn-lt"/>
              </a:rPr>
              <a:t>мудрость</a:t>
            </a:r>
            <a:r>
              <a:rPr lang="ru-RU" sz="2600" dirty="0">
                <a:ea typeface="+mn-lt"/>
                <a:cs typeface="+mn-lt"/>
              </a:rPr>
              <a:t>. Жизнь свою она вела сообразно своему имени - благоразумно. </a:t>
            </a:r>
            <a:endParaRPr lang="ru-RU" sz="2600">
              <a:cs typeface="Arial" panose="020B0604020202020204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26B75EF-6CA0-4A91-A80E-19498FAEE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287" y="1159631"/>
            <a:ext cx="5877464" cy="45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0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561" y="1290116"/>
            <a:ext cx="4748541" cy="4270997"/>
          </a:xfrm>
        </p:spPr>
        <p:txBody>
          <a:bodyPr>
            <a:normAutofit lnSpcReduction="10000"/>
          </a:bodyPr>
          <a:lstStyle/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Сия премудрая София, живя в честном супружестве, родила трех дочерей, коим дала имена, соответствующие трем христианским добродетелям: первую дочь назвала она Верою, вторую — Надеждою, а третью — Любовью. </a:t>
            </a:r>
            <a:endParaRPr lang="ru-RU" dirty="0"/>
          </a:p>
        </p:txBody>
      </p:sp>
      <p:pic>
        <p:nvPicPr>
          <p:cNvPr id="2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7C8EDB0-187F-4ED4-980A-AB6474CF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212" y="920644"/>
            <a:ext cx="6337539" cy="50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2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806" y="1505776"/>
            <a:ext cx="10226314" cy="4270997"/>
          </a:xfrm>
        </p:spPr>
        <p:txBody>
          <a:bodyPr>
            <a:noAutofit/>
          </a:bodyPr>
          <a:lstStyle/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Вскоре, после рождения третьей дочери, София лишилась супруга. Оставшись вдовой, она продолжала жить благочестиво, угождая Богу молитвою, постом и милостынею; дочерей же своих она воспитывала так, как может сделать это премудрая мать: она старалась их приучить проявлять и в жизни те христианские добродетели, имена коих они носили. По мере того как дети росли, возрастали в них и добродетели. Они хорошо уже знали пророческие и апостольские книги, привыкли внимать поучениям наставников, прилежно занимались чтением, были усердны в молитве и в домашних трудах. Святое семейство не скрывало своей веры и открыто ее исповедовало. 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6956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599" y="1290116"/>
            <a:ext cx="4748541" cy="4270997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Противники христианства, желая выслужиться перед </a:t>
            </a:r>
            <a:r>
              <a:rPr lang="ru-RU" sz="2600" dirty="0" smtClean="0">
                <a:ea typeface="+mn-lt"/>
                <a:cs typeface="+mn-lt"/>
              </a:rPr>
              <a:t>императором, </a:t>
            </a:r>
            <a:r>
              <a:rPr lang="ru-RU" sz="2600" dirty="0">
                <a:ea typeface="+mn-lt"/>
                <a:cs typeface="+mn-lt"/>
              </a:rPr>
              <a:t>донесли ему о благочестивой Софии и ее дочерях. И тот велел привести их в Рим. </a:t>
            </a:r>
            <a:endParaRPr lang="ru-RU" dirty="0"/>
          </a:p>
        </p:txBody>
      </p:sp>
      <p:pic>
        <p:nvPicPr>
          <p:cNvPr id="5" name="Рисунок 5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4FF20C1-B48E-412F-B4E6-9D804489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159994"/>
            <a:ext cx="6049992" cy="45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8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599" y="1290116"/>
            <a:ext cx="4748541" cy="4270997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Узнав об </a:t>
            </a:r>
            <a:r>
              <a:rPr lang="ru-RU" sz="2600" dirty="0" smtClean="0">
                <a:ea typeface="+mn-lt"/>
                <a:cs typeface="+mn-lt"/>
              </a:rPr>
              <a:t>этом, </a:t>
            </a:r>
            <a:r>
              <a:rPr lang="ru-RU" sz="2600" dirty="0">
                <a:ea typeface="+mn-lt"/>
                <a:cs typeface="+mn-lt"/>
              </a:rPr>
              <a:t>Святые Девы не пытались скрыться, а лишь горячо молили Господа, чтобы послал он им силы не страшиться предстоящих мучений и смерти. </a:t>
            </a:r>
            <a:endParaRPr lang="ru-RU" dirty="0">
              <a:ea typeface="+mn-lt"/>
              <a:cs typeface="+mn-lt"/>
            </a:endParaRPr>
          </a:p>
        </p:txBody>
      </p:sp>
      <p:pic>
        <p:nvPicPr>
          <p:cNvPr id="2" name="Рисунок 3" descr="Изображение выглядит как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497B6A5-FF6F-4201-8972-EECBE77C0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071998"/>
            <a:ext cx="6337539" cy="47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599" y="1290116"/>
            <a:ext cx="4748541" cy="4270997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Представ на суд к Адриану, они показали непоколебимую веру, с негодованием отвергая приказы поклониться </a:t>
            </a:r>
            <a:r>
              <a:rPr lang="ru-RU" sz="2600" dirty="0" smtClean="0">
                <a:ea typeface="+mn-lt"/>
                <a:cs typeface="+mn-lt"/>
              </a:rPr>
              <a:t>богине </a:t>
            </a:r>
            <a:r>
              <a:rPr lang="ru-RU" sz="2600" dirty="0">
                <a:ea typeface="+mn-lt"/>
                <a:cs typeface="+mn-lt"/>
              </a:rPr>
              <a:t>Артемиде. </a:t>
            </a:r>
            <a:endParaRPr lang="ru-RU" dirty="0"/>
          </a:p>
        </p:txBody>
      </p:sp>
      <p:pic>
        <p:nvPicPr>
          <p:cNvPr id="4" name="Рисунок 4" descr="Изображение выглядит как текст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AEF9B8A-1E1F-4479-BFB3-582E2D5B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040621"/>
            <a:ext cx="6337539" cy="47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6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599" y="1290116"/>
            <a:ext cx="4748541" cy="4270997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- У нас есть Бог небесный!- ответили они.- Его детьми мы  и желаем остаться, а твоих угроз мы не боимся. Мы готовы пострадать и даже умереть ради дорогого нам Господа Иисуса Христа! </a:t>
            </a:r>
            <a:endParaRPr lang="ru-RU" dirty="0"/>
          </a:p>
        </p:txBody>
      </p:sp>
      <p:pic>
        <p:nvPicPr>
          <p:cNvPr id="2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980CE3F-B97F-4B42-B7F6-C353111F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061554"/>
            <a:ext cx="6323162" cy="47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2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C3E947-6C80-4E9B-AE1F-12527C6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599" y="1290116"/>
            <a:ext cx="4748541" cy="4270997"/>
          </a:xfrm>
        </p:spPr>
        <p:txBody>
          <a:bodyPr>
            <a:normAutofit/>
          </a:bodyPr>
          <a:lstStyle/>
          <a:p>
            <a:pPr marL="6350" indent="0">
              <a:buNone/>
            </a:pPr>
            <a:r>
              <a:rPr lang="ru-RU" sz="2600" dirty="0">
                <a:ea typeface="+mn-lt"/>
                <a:cs typeface="+mn-lt"/>
              </a:rPr>
              <a:t>Тогда император приказал жестоко истязать детей. </a:t>
            </a:r>
            <a:endParaRPr lang="ru-RU" dirty="0">
              <a:ea typeface="+mn-lt"/>
              <a:cs typeface="+mn-lt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AA5524E-0D44-4770-B989-8A5F203F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384156"/>
            <a:ext cx="6538822" cy="40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54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465</Words>
  <Application>Microsoft Office PowerPoint</Application>
  <PresentationFormat>Широкоэкранный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MS Shell Dlg 2</vt:lpstr>
      <vt:lpstr>Wingdings</vt:lpstr>
      <vt:lpstr>Wingdings 3</vt:lpstr>
      <vt:lpstr>Madison</vt:lpstr>
      <vt:lpstr>Мое православное имя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30 сентября –  день памяти святых мучениц Веры, Надежды и Любови и матери их святой Софии.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православное имя</dc:title>
  <cp:lastModifiedBy>Елена Владимировна</cp:lastModifiedBy>
  <cp:revision>6</cp:revision>
  <dcterms:modified xsi:type="dcterms:W3CDTF">2021-03-16T09:19:41Z</dcterms:modified>
</cp:coreProperties>
</file>